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20"/>
  </p:notesMasterIdLst>
  <p:handoutMasterIdLst>
    <p:handoutMasterId r:id="rId71"/>
  </p:handoutMasterIdLst>
  <p:sldIdLst>
    <p:sldId id="1041" r:id="rId4"/>
    <p:sldId id="1042" r:id="rId5"/>
    <p:sldId id="981" r:id="rId6"/>
    <p:sldId id="1044" r:id="rId7"/>
    <p:sldId id="844" r:id="rId8"/>
    <p:sldId id="1103" r:id="rId9"/>
    <p:sldId id="921" r:id="rId10"/>
    <p:sldId id="925" r:id="rId11"/>
    <p:sldId id="922" r:id="rId12"/>
    <p:sldId id="923" r:id="rId13"/>
    <p:sldId id="926" r:id="rId14"/>
    <p:sldId id="927" r:id="rId15"/>
    <p:sldId id="928" r:id="rId16"/>
    <p:sldId id="929" r:id="rId17"/>
    <p:sldId id="930" r:id="rId18"/>
    <p:sldId id="931" r:id="rId19"/>
    <p:sldId id="932" r:id="rId21"/>
    <p:sldId id="933" r:id="rId22"/>
    <p:sldId id="934" r:id="rId23"/>
    <p:sldId id="935" r:id="rId24"/>
    <p:sldId id="936" r:id="rId25"/>
    <p:sldId id="937" r:id="rId26"/>
    <p:sldId id="938" r:id="rId27"/>
    <p:sldId id="940" r:id="rId28"/>
    <p:sldId id="941" r:id="rId29"/>
    <p:sldId id="1104" r:id="rId30"/>
    <p:sldId id="942" r:id="rId31"/>
    <p:sldId id="943" r:id="rId32"/>
    <p:sldId id="944" r:id="rId33"/>
    <p:sldId id="945" r:id="rId34"/>
    <p:sldId id="947" r:id="rId35"/>
    <p:sldId id="949" r:id="rId36"/>
    <p:sldId id="950" r:id="rId37"/>
    <p:sldId id="951" r:id="rId38"/>
    <p:sldId id="952" r:id="rId39"/>
    <p:sldId id="953" r:id="rId40"/>
    <p:sldId id="954" r:id="rId41"/>
    <p:sldId id="955" r:id="rId42"/>
    <p:sldId id="956" r:id="rId43"/>
    <p:sldId id="957" r:id="rId44"/>
    <p:sldId id="958" r:id="rId45"/>
    <p:sldId id="959" r:id="rId46"/>
    <p:sldId id="960" r:id="rId47"/>
    <p:sldId id="1105" r:id="rId48"/>
    <p:sldId id="961" r:id="rId49"/>
    <p:sldId id="962" r:id="rId50"/>
    <p:sldId id="963" r:id="rId51"/>
    <p:sldId id="964" r:id="rId52"/>
    <p:sldId id="965" r:id="rId53"/>
    <p:sldId id="1106" r:id="rId54"/>
    <p:sldId id="966" r:id="rId55"/>
    <p:sldId id="967" r:id="rId56"/>
    <p:sldId id="968" r:id="rId57"/>
    <p:sldId id="969" r:id="rId58"/>
    <p:sldId id="970" r:id="rId59"/>
    <p:sldId id="971" r:id="rId60"/>
    <p:sldId id="972" r:id="rId61"/>
    <p:sldId id="973" r:id="rId62"/>
    <p:sldId id="974" r:id="rId63"/>
    <p:sldId id="975" r:id="rId64"/>
    <p:sldId id="976" r:id="rId65"/>
    <p:sldId id="977" r:id="rId66"/>
    <p:sldId id="978" r:id="rId67"/>
    <p:sldId id="979" r:id="rId68"/>
    <p:sldId id="980" r:id="rId69"/>
    <p:sldId id="270" r:id="rId70"/>
  </p:sldIdLst>
  <p:sldSz cx="12192000" cy="6858000"/>
  <p:notesSz cx="7103745" cy="10234295"/>
  <p:embeddedFontLst>
    <p:embeddedFont>
      <p:font typeface="黑体" panose="02010609060101010101" charset="-122"/>
      <p:regular r:id="rId76"/>
    </p:embeddedFont>
    <p:embeddedFont>
      <p:font typeface="微软雅黑" panose="020B0503020204020204" charset="-122"/>
      <p:regular r:id="rId77"/>
    </p:embeddedFont>
    <p:embeddedFont>
      <p:font typeface="Verdana" panose="020B0604030504040204" pitchFamily="34" charset="0"/>
      <p:regular r:id="rId78"/>
      <p:bold r:id="rId79"/>
      <p:italic r:id="rId80"/>
      <p:boldItalic r:id="rId81"/>
    </p:embeddedFont>
    <p:embeddedFont>
      <p:font typeface="华文细黑" panose="02010600040101010101" charset="-122"/>
      <p:regular r:id="rId82"/>
    </p:embeddedFont>
    <p:embeddedFont>
      <p:font typeface="Calibri" panose="020F0502020204030204" pitchFamily="34" charset="0"/>
      <p:regular r:id="rId83"/>
      <p:bold r:id="rId84"/>
      <p:italic r:id="rId85"/>
      <p:boldItalic r:id="rId86"/>
    </p:embeddedFont>
    <p:embeddedFont>
      <p:font typeface="幼圆" panose="02010509060101010101" pitchFamily="49" charset="-122"/>
      <p:regular r:id="rId87"/>
    </p:embeddedFont>
    <p:embeddedFont>
      <p:font typeface="Gulim" panose="020B0600000101010101" pitchFamily="34" charset="-127"/>
      <p:regular r:id="rId88"/>
    </p:embeddedFont>
    <p:embeddedFont>
      <p:font typeface="华文中宋" panose="02010600040101010101" pitchFamily="2" charset="-122"/>
      <p:regular r:id="rId89"/>
    </p:embeddedFont>
    <p:embeddedFont>
      <p:font typeface="楷体_GB2312" panose="02010609030101010101" charset="-122"/>
      <p:regular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79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81" d="100"/>
          <a:sy n="81" d="100"/>
        </p:scale>
        <p:origin x="72" y="340"/>
      </p:cViewPr>
      <p:guideLst>
        <p:guide orient="horz" pos="2159"/>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20.xml"/><Relationship Id="rId90" Type="http://schemas.openxmlformats.org/officeDocument/2006/relationships/font" Target="fonts/font15.fntdata"/><Relationship Id="rId9" Type="http://schemas.openxmlformats.org/officeDocument/2006/relationships/slide" Target="slides/slide6.xml"/><Relationship Id="rId89" Type="http://schemas.openxmlformats.org/officeDocument/2006/relationships/font" Target="fonts/font14.fntdata"/><Relationship Id="rId88" Type="http://schemas.openxmlformats.org/officeDocument/2006/relationships/font" Target="fonts/font13.fntdata"/><Relationship Id="rId87" Type="http://schemas.openxmlformats.org/officeDocument/2006/relationships/font" Target="fonts/font12.fntdata"/><Relationship Id="rId86" Type="http://schemas.openxmlformats.org/officeDocument/2006/relationships/font" Target="fonts/font11.fntdata"/><Relationship Id="rId85" Type="http://schemas.openxmlformats.org/officeDocument/2006/relationships/font" Target="fonts/font10.fntdata"/><Relationship Id="rId84" Type="http://schemas.openxmlformats.org/officeDocument/2006/relationships/font" Target="fonts/font9.fntdata"/><Relationship Id="rId83" Type="http://schemas.openxmlformats.org/officeDocument/2006/relationships/font" Target="fonts/font8.fntdata"/><Relationship Id="rId82" Type="http://schemas.openxmlformats.org/officeDocument/2006/relationships/font" Target="fonts/font7.fntdata"/><Relationship Id="rId81" Type="http://schemas.openxmlformats.org/officeDocument/2006/relationships/font" Target="fonts/font6.fntdata"/><Relationship Id="rId80" Type="http://schemas.openxmlformats.org/officeDocument/2006/relationships/font" Target="fonts/font5.fntdata"/><Relationship Id="rId8" Type="http://schemas.openxmlformats.org/officeDocument/2006/relationships/slide" Target="slides/slide5.xml"/><Relationship Id="rId79" Type="http://schemas.openxmlformats.org/officeDocument/2006/relationships/font" Target="fonts/font4.fntdata"/><Relationship Id="rId78" Type="http://schemas.openxmlformats.org/officeDocument/2006/relationships/font" Target="fonts/font3.fntdata"/><Relationship Id="rId77" Type="http://schemas.openxmlformats.org/officeDocument/2006/relationships/font" Target="fonts/font2.fntdata"/><Relationship Id="rId76" Type="http://schemas.openxmlformats.org/officeDocument/2006/relationships/font" Target="fonts/font1.fntdata"/><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灯片编号占位符 3"/>
          <p:cNvSpPr>
            <a:spLocks noGrp="1"/>
          </p:cNvSpPr>
          <p:nvPr>
            <p:ph type="sldNum"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1B187C9F-5BB6-40AB-997C-675B0AEDE9E6}" type="slidenum">
              <a:rPr kumimoji="0" altLang="en-US" sz="1200" b="1" i="0" u="none" strike="noStrike" kern="1200" cap="none" spc="0" normalizeH="0" baseline="0" noProof="1" smtClean="0">
                <a:ln>
                  <a:noFill/>
                </a:ln>
                <a:solidFill>
                  <a:schemeClr val="bg1"/>
                </a:solidFill>
                <a:effectLst/>
                <a:uLnTx/>
                <a:uFillTx/>
                <a:latin typeface="Verdana" panose="020B0604030504040204" pitchFamily="34" charset="0"/>
                <a:ea typeface="宋体" panose="02010600030101010101" pitchFamily="2" charset="-122"/>
                <a:cs typeface="+mn-cs"/>
              </a:rPr>
            </a:fld>
            <a:endParaRPr kumimoji="0" lang="zh-CN" altLang="en-US" sz="12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chemeClr val="bg1"/>
                </a:solidFill>
                <a:effectLst/>
                <a:uLnTx/>
                <a:uFillTx/>
                <a:latin typeface="Verdana" panose="020B0604030504040204" pitchFamily="34" charset="0"/>
                <a:ea typeface="宋体" panose="02010600030101010101" pitchFamily="2" charset="-122"/>
                <a:cs typeface="+mn-cs"/>
              </a:rPr>
              <a:t>Company Logo</a:t>
            </a:r>
            <a:endParaRPr kumimoji="0" lang="en-US" altLang="zh-CN" sz="1200" b="1" i="0" u="none" strike="noStrike" kern="1200" cap="none" spc="0" normalizeH="0" baseline="0" noProof="0">
              <a:ln>
                <a:noFill/>
              </a:ln>
              <a:solidFill>
                <a:schemeClr val="bg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320800" y="107950"/>
            <a:ext cx="10566400" cy="944563"/>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371600"/>
            <a:ext cx="10972800" cy="47545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Char char="v"/>
              <a:defRPr/>
            </a:pPr>
            <a:endParaRPr kumimoji="0" lang="zh-CN" altLang="en-US" sz="2800" b="1" i="0" u="none" strike="noStrike" kern="0" cap="none" spc="0" normalizeH="0" baseline="0" noProof="0">
              <a:ln>
                <a:noFill/>
              </a:ln>
              <a:solidFill>
                <a:schemeClr val="accent1"/>
              </a:solidFill>
              <a:effectLst/>
              <a:uLnTx/>
              <a:uFillTx/>
              <a:latin typeface="+mn-lt"/>
              <a:ea typeface="+mn-ea"/>
              <a:cs typeface="+mn-cs"/>
            </a:endParaRPr>
          </a:p>
        </p:txBody>
      </p:sp>
      <p:sp>
        <p:nvSpPr>
          <p:cNvPr id="4" name="灯片编号占位符 3"/>
          <p:cNvSpPr>
            <a:spLocks noGrp="1"/>
          </p:cNvSpPr>
          <p:nvPr>
            <p:ph type="sldNum"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1B187C9F-5BB6-40AB-997C-675B0AEDE9E6}" type="slidenum">
              <a:rPr kumimoji="0" altLang="en-US" sz="1200" b="1" i="0" u="none" strike="noStrike" kern="1200" cap="none" spc="0" normalizeH="0" baseline="0" noProof="1" smtClean="0">
                <a:ln>
                  <a:noFill/>
                </a:ln>
                <a:solidFill>
                  <a:schemeClr val="bg1"/>
                </a:solidFill>
                <a:effectLst/>
                <a:uLnTx/>
                <a:uFillTx/>
                <a:latin typeface="Verdana" panose="020B0604030504040204" pitchFamily="34" charset="0"/>
                <a:ea typeface="宋体" panose="02010600030101010101" pitchFamily="2" charset="-122"/>
                <a:cs typeface="+mn-cs"/>
              </a:rPr>
            </a:fld>
            <a:endParaRPr kumimoji="0" lang="zh-CN" altLang="en-US" sz="12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chemeClr val="bg1"/>
                </a:solidFill>
                <a:effectLst/>
                <a:uLnTx/>
                <a:uFillTx/>
                <a:latin typeface="Verdana" panose="020B0604030504040204" pitchFamily="34" charset="0"/>
                <a:ea typeface="宋体" panose="02010600030101010101" pitchFamily="2" charset="-122"/>
                <a:cs typeface="+mn-cs"/>
              </a:rPr>
              <a:t>Company Logo</a:t>
            </a:r>
            <a:endParaRPr kumimoji="0" lang="en-US" altLang="zh-CN" sz="1200" b="1" i="0" u="none" strike="noStrike" kern="1200" cap="none" spc="0" normalizeH="0" baseline="0" noProof="0">
              <a:ln>
                <a:noFill/>
              </a:ln>
              <a:solidFill>
                <a:schemeClr val="bg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灯片编号占位符 4"/>
          <p:cNvSpPr>
            <a:spLocks noGrp="1"/>
          </p:cNvSpPr>
          <p:nvPr>
            <p:ph type="sldNum" sz="quarter" idx="10"/>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70C70D89-B826-415E-8DBB-82FD0A16DFD4}" type="slidenum">
              <a:rPr kumimoji="0" altLang="en-US" sz="1200" b="1" i="0" u="none" strike="noStrike" kern="1200" cap="none" spc="0" normalizeH="0" baseline="0" noProof="1" smtClean="0">
                <a:ln>
                  <a:noFill/>
                </a:ln>
                <a:solidFill>
                  <a:schemeClr val="bg1"/>
                </a:solidFill>
                <a:effectLst/>
                <a:uLnTx/>
                <a:uFillTx/>
                <a:latin typeface="Verdana" panose="020B0604030504040204" pitchFamily="34" charset="0"/>
                <a:ea typeface="宋体" panose="02010600030101010101" pitchFamily="2" charset="-122"/>
                <a:cs typeface="+mn-cs"/>
              </a:rPr>
            </a:fld>
            <a:endParaRPr kumimoji="0" lang="zh-CN" altLang="en-US" sz="1200" b="1" i="0" u="none" strike="noStrike" kern="1200" cap="none" spc="0" normalizeH="0" baseline="0" noProof="1">
              <a:ln>
                <a:noFill/>
              </a:ln>
              <a:solidFill>
                <a:schemeClr val="bg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chemeClr val="bg1"/>
                </a:solidFill>
                <a:effectLst/>
                <a:uLnTx/>
                <a:uFillTx/>
                <a:latin typeface="Verdana" panose="020B0604030504040204" pitchFamily="34" charset="0"/>
                <a:ea typeface="宋体" panose="02010600030101010101" pitchFamily="2" charset="-122"/>
                <a:cs typeface="+mn-cs"/>
              </a:rPr>
              <a:t>Company Logo</a:t>
            </a:r>
            <a:endParaRPr kumimoji="0" lang="en-US" altLang="zh-CN" sz="1200" b="1" i="0" u="none" strike="noStrike" kern="1200" cap="none" spc="0" normalizeH="0" baseline="0" noProof="0">
              <a:ln>
                <a:noFill/>
              </a:ln>
              <a:solidFill>
                <a:schemeClr val="bg1"/>
              </a:solidFill>
              <a:effectLst/>
              <a:uLnTx/>
              <a:uFillTx/>
              <a:latin typeface="Verdana" panose="020B060403050404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heme" Target="../theme/theme2.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slideLayout" Target="../slideLayouts/slideLayout13.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jpeg"/><Relationship Id="rId1" Type="http://schemas.openxmlformats.org/officeDocument/2006/relationships/image" Target="../media/image9.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3.png"/><Relationship Id="rId1" Type="http://schemas.openxmlformats.org/officeDocument/2006/relationships/image" Target="../media/image22.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5.jpeg"/><Relationship Id="rId1" Type="http://schemas.openxmlformats.org/officeDocument/2006/relationships/image" Target="../media/image24.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7.jpeg"/><Relationship Id="rId1" Type="http://schemas.openxmlformats.org/officeDocument/2006/relationships/image" Target="../media/image26.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898265" y="4256504"/>
            <a:ext cx="2689860" cy="566420"/>
            <a:chOff x="8046" y="6890"/>
            <a:chExt cx="3107" cy="892"/>
          </a:xfrm>
        </p:grpSpPr>
        <p:sp>
          <p:nvSpPr>
            <p:cNvPr id="5" name="圆角矩形 4"/>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6" name="文本框 5"/>
            <p:cNvSpPr txBox="1"/>
            <p:nvPr/>
          </p:nvSpPr>
          <p:spPr>
            <a:xfrm>
              <a:off x="8124" y="7004"/>
              <a:ext cx="2951" cy="725"/>
            </a:xfrm>
            <a:prstGeom prst="rect">
              <a:avLst/>
            </a:prstGeom>
            <a:noFill/>
          </p:spPr>
          <p:txBody>
            <a:bodyPr wrap="square" rtlCol="0">
              <a:spAutoFit/>
            </a:bodyPr>
            <a:p>
              <a:pPr algn="ctr"/>
              <a:r>
                <a:rPr lang="zh-CN" altLang="en-US" sz="2400" dirty="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grpSp>
      <p:sp>
        <p:nvSpPr>
          <p:cNvPr id="7" name="文本框 6"/>
          <p:cNvSpPr txBox="1"/>
          <p:nvPr/>
        </p:nvSpPr>
        <p:spPr>
          <a:xfrm>
            <a:off x="1887220" y="629285"/>
            <a:ext cx="6711950" cy="2861310"/>
          </a:xfrm>
          <a:prstGeom prst="rect">
            <a:avLst/>
          </a:prstGeom>
          <a:noFill/>
        </p:spPr>
        <p:txBody>
          <a:bodyPr wrap="square" rtlCol="0">
            <a:noAutofit/>
          </a:bodyPr>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康复医学概论</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3"/>
          <p:cNvGrpSpPr/>
          <p:nvPr/>
        </p:nvGrpSpPr>
        <p:grpSpPr>
          <a:xfrm>
            <a:off x="2063750" y="1860233"/>
            <a:ext cx="8085455" cy="4248150"/>
            <a:chOff x="-594067" y="16461"/>
            <a:chExt cx="6176150" cy="6576234"/>
          </a:xfrm>
        </p:grpSpPr>
        <p:sp>
          <p:nvSpPr>
            <p:cNvPr id="7" name="AutoShape 10"/>
            <p:cNvSpPr>
              <a:spLocks noChangeArrowheads="1"/>
            </p:cNvSpPr>
            <p:nvPr/>
          </p:nvSpPr>
          <p:spPr bwMode="auto">
            <a:xfrm>
              <a:off x="-594067" y="16461"/>
              <a:ext cx="6175908" cy="6576234"/>
            </a:xfrm>
            <a:prstGeom prst="foldedCorner">
              <a:avLst>
                <a:gd name="adj" fmla="val 12500"/>
              </a:avLst>
            </a:prstGeom>
            <a:solidFill>
              <a:srgbClr val="FFFFFF"/>
            </a:solidFill>
            <a:ln w="9525">
              <a:solidFill>
                <a:srgbClr val="00B0F0"/>
              </a:solidFill>
              <a:round/>
            </a:ln>
          </p:spPr>
          <p:txBody>
            <a:bodyPr lIns="180000" tIns="180000" rIns="180000" bIns="18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8" name="TextBox 5"/>
            <p:cNvSpPr txBox="1">
              <a:spLocks noChangeArrowheads="1"/>
            </p:cNvSpPr>
            <p:nvPr/>
          </p:nvSpPr>
          <p:spPr bwMode="auto">
            <a:xfrm>
              <a:off x="-594067" y="176689"/>
              <a:ext cx="6176150" cy="6394380"/>
            </a:xfrm>
            <a:prstGeom prst="rect">
              <a:avLst/>
            </a:prstGeom>
            <a:noFill/>
            <a:ln>
              <a:noFill/>
            </a:ln>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0" marR="0" lvl="0" indent="504190" algn="l" defTabSz="914400" rtl="0" eaLnBrk="1" fontAlgn="auto" latinLnBrk="0" hangingPunct="1">
                <a:lnSpc>
                  <a:spcPct val="150000"/>
                </a:lnSpc>
                <a:spcBef>
                  <a:spcPct val="0"/>
                </a:spcBef>
                <a:spcAft>
                  <a:spcPts val="0"/>
                </a:spcAft>
                <a:buClrTx/>
                <a:buSzTx/>
                <a:buFontTx/>
                <a:buNone/>
                <a:defRPr/>
              </a:pPr>
              <a:r>
                <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rPr>
                <a:t>1、检查和评估个体的残损、功能受限、伤残或其它与健康相关的情况，以决定诊断、预后和治疗介入。</a:t>
              </a:r>
              <a:endPar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endParaRPr>
            </a:p>
            <a:p>
              <a:pPr marL="0" marR="0" lvl="0" indent="504190" algn="l" defTabSz="914400" rtl="0" eaLnBrk="1" fontAlgn="auto" latinLnBrk="0" hangingPunct="1">
                <a:lnSpc>
                  <a:spcPct val="150000"/>
                </a:lnSpc>
                <a:spcBef>
                  <a:spcPct val="0"/>
                </a:spcBef>
                <a:spcAft>
                  <a:spcPts val="0"/>
                </a:spcAft>
                <a:buClrTx/>
                <a:buSzTx/>
                <a:buFontTx/>
                <a:buNone/>
                <a:defRPr/>
              </a:pPr>
              <a:r>
                <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rPr>
                <a:t>2、通过设计并执行治疗，调整治疗介入来减轻残损和功能受限</a:t>
              </a:r>
              <a:r>
                <a:rPr kumimoji="0" lang="zh-CN" altLang="en-US"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rPr>
                <a:t>。</a:t>
              </a:r>
              <a:endParaRPr kumimoji="0" lang="en-US" altLang="zh-CN"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endParaRPr>
            </a:p>
            <a:p>
              <a:pPr marL="0" marR="0" lvl="0" indent="504190" algn="l" defTabSz="914400" rtl="0" eaLnBrk="1" fontAlgn="auto" latinLnBrk="0" hangingPunct="1">
                <a:lnSpc>
                  <a:spcPct val="150000"/>
                </a:lnSpc>
                <a:spcBef>
                  <a:spcPct val="0"/>
                </a:spcBef>
                <a:spcAft>
                  <a:spcPts val="0"/>
                </a:spcAft>
                <a:buClrTx/>
                <a:buSzTx/>
                <a:buFontTx/>
                <a:buNone/>
                <a:defRPr/>
              </a:pPr>
              <a:r>
                <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rPr>
                <a:t>3、预防损伤、残损、功能受限和残疾，包括促进不同年龄人群的健康和生活质量提高。</a:t>
              </a:r>
              <a:endPar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endParaRPr>
            </a:p>
            <a:p>
              <a:pPr marL="0" marR="0" lvl="0" indent="504190" algn="l" defTabSz="914400" rtl="0" eaLnBrk="1" fontAlgn="auto" latinLnBrk="0" hangingPunct="1">
                <a:lnSpc>
                  <a:spcPct val="150000"/>
                </a:lnSpc>
                <a:spcBef>
                  <a:spcPct val="0"/>
                </a:spcBef>
                <a:spcAft>
                  <a:spcPts val="0"/>
                </a:spcAft>
                <a:buClrTx/>
                <a:buSzTx/>
                <a:buFontTx/>
                <a:buNone/>
                <a:defRPr/>
              </a:pPr>
              <a:r>
                <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rPr>
                <a:t>4、从事物理治疗相关咨询、教育和研究。</a:t>
              </a:r>
              <a:endParaRPr kumimoji="0" sz="2500" b="0" i="0" kern="0" baseline="0" noProof="0" dirty="0">
                <a:ln>
                  <a:noFill/>
                </a:ln>
                <a:solidFill>
                  <a:srgbClr val="000000"/>
                </a:solidFill>
                <a:effectLst/>
                <a:uLnTx/>
                <a:uFillTx/>
                <a:latin typeface="微软雅黑" panose="020B0503020204020204" charset="-122"/>
                <a:ea typeface="微软雅黑" panose="020B0503020204020204" charset="-122"/>
                <a:cs typeface="+mn-cs"/>
                <a:sym typeface="Calibri" panose="020F0502020204030204" pitchFamily="34" charset="0"/>
              </a:endParaRPr>
            </a:p>
          </p:txBody>
        </p:sp>
      </p:grpSp>
      <p:sp>
        <p:nvSpPr>
          <p:cNvPr id="9220" name="Rectangle 2"/>
          <p:cNvSpPr>
            <a:spLocks noGrp="1"/>
          </p:cNvSpPr>
          <p:nvPr>
            <p:ph type="title" idx="4294967295"/>
          </p:nvPr>
        </p:nvSpPr>
        <p:spPr>
          <a:xfrm>
            <a:off x="0" y="1017905"/>
            <a:ext cx="5535295" cy="94615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rPr>
              <a:t>物理治疗</a:t>
            </a:r>
            <a:r>
              <a:rPr kumimoji="0"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rPr>
              <a:t>内容</a:t>
            </a:r>
            <a:endParaRPr kumimoji="0" lang="en-US" altLang="zh-CN"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endParaRPr>
          </a:p>
        </p:txBody>
      </p:sp>
      <p:sp>
        <p:nvSpPr>
          <p:cNvPr id="4" name="文本框 3"/>
          <p:cNvSpPr txBox="1"/>
          <p:nvPr/>
        </p:nvSpPr>
        <p:spPr>
          <a:xfrm>
            <a:off x="1238885" y="55880"/>
            <a:ext cx="9846945" cy="635635"/>
          </a:xfrm>
          <a:prstGeom prst="rect">
            <a:avLst/>
          </a:prstGeom>
          <a:noFill/>
        </p:spPr>
        <p:txBody>
          <a:bodyPr wrap="square" rtlCol="0" anchor="t">
            <a:noAutofit/>
          </a:bodyPr>
          <a:lstStyle/>
          <a:p>
            <a:pPr marL="0" lvl="0" indent="0" algn="ctr" eaLnBrk="1" hangingPunct="1">
              <a:spcBef>
                <a:spcPct val="0"/>
              </a:spcBef>
              <a:buClrTx/>
              <a:buNone/>
            </a:pPr>
            <a:r>
              <a:rPr lang="zh-CN" altLang="en-US" sz="3600" b="1" dirty="0">
                <a:solidFill>
                  <a:srgbClr val="00000E"/>
                </a:solidFill>
                <a:uFillTx/>
                <a:latin typeface="微软雅黑" panose="020B0503020204020204" charset="-122"/>
                <a:ea typeface="微软雅黑" panose="020B0503020204020204" charset="-122"/>
                <a:sym typeface="+mn-ea"/>
              </a:rPr>
              <a:t>任务一   物理治疗</a:t>
            </a:r>
            <a:endParaRPr lang="zh-CN" altLang="en-US" sz="3600" b="1" dirty="0">
              <a:solidFill>
                <a:srgbClr val="00000E"/>
              </a:solidFill>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3"/>
          <p:cNvGrpSpPr/>
          <p:nvPr/>
        </p:nvGrpSpPr>
        <p:grpSpPr>
          <a:xfrm>
            <a:off x="2052638" y="1250950"/>
            <a:ext cx="8245475" cy="4769485"/>
            <a:chOff x="-594067" y="-118209"/>
            <a:chExt cx="6176021" cy="6745236"/>
          </a:xfrm>
        </p:grpSpPr>
        <p:sp>
          <p:nvSpPr>
            <p:cNvPr id="7" name="AutoShape 10"/>
            <p:cNvSpPr>
              <a:spLocks noChangeArrowheads="1"/>
            </p:cNvSpPr>
            <p:nvPr/>
          </p:nvSpPr>
          <p:spPr bwMode="auto">
            <a:xfrm>
              <a:off x="-594067" y="-118209"/>
              <a:ext cx="6176021" cy="6575955"/>
            </a:xfrm>
            <a:prstGeom prst="foldedCorner">
              <a:avLst>
                <a:gd name="adj" fmla="val 12500"/>
              </a:avLst>
            </a:prstGeom>
            <a:solidFill>
              <a:srgbClr val="FFFFFF"/>
            </a:solidFill>
            <a:ln w="9525">
              <a:solidFill>
                <a:srgbClr val="00B0F0"/>
              </a:solidFill>
              <a:round/>
            </a:ln>
          </p:spPr>
          <p:txBody>
            <a:bodyPr lIns="180000" tIns="180000" rIns="180000" bIns="18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zh-CN"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8" name="TextBox 5"/>
            <p:cNvSpPr txBox="1">
              <a:spLocks noChangeArrowheads="1"/>
            </p:cNvSpPr>
            <p:nvPr/>
          </p:nvSpPr>
          <p:spPr bwMode="auto">
            <a:xfrm>
              <a:off x="-374090" y="-118209"/>
              <a:ext cx="5956044" cy="6745236"/>
            </a:xfrm>
            <a:prstGeom prst="rect">
              <a:avLst/>
            </a:prstGeom>
            <a:noFill/>
            <a:ln>
              <a:noFill/>
            </a:ln>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rgbClr val="66C1FC"/>
                </a:buClr>
                <a:buSzTx/>
                <a:buFont typeface="Arial" panose="020B0604020202020204" pitchFamily="34" charset="0"/>
                <a:buNone/>
                <a:defRPr/>
              </a:pPr>
              <a:endParaRPr kumimoji="0" lang="en-US" altLang="zh-CN"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00000"/>
                </a:lnSpc>
                <a:spcBef>
                  <a:spcPct val="20000"/>
                </a:spcBef>
                <a:spcAft>
                  <a:spcPct val="0"/>
                </a:spcAft>
                <a:buClr>
                  <a:srgbClr val="66C1FC"/>
                </a:buClr>
                <a:buSzTx/>
                <a:buFont typeface="Arial" panose="020B0604020202020204" pitchFamily="34" charset="0"/>
                <a:buNone/>
                <a:defRPr/>
              </a:pPr>
              <a:endParaRPr kumimoji="0" lang="en-US" altLang="zh-CN"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50000"/>
                </a:lnSpc>
                <a:spcBef>
                  <a:spcPct val="20000"/>
                </a:spcBef>
                <a:spcAft>
                  <a:spcPct val="0"/>
                </a:spcAft>
                <a:buClr>
                  <a:srgbClr val="66C1FC"/>
                </a:buClr>
                <a:buSzTx/>
                <a:buFont typeface="Arial" panose="020B0604020202020204" pitchFamily="34" charset="0"/>
                <a:buNone/>
                <a:defRPr/>
              </a:pPr>
              <a:r>
                <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1.神经系统疾病       脑血管疾病和外伤、脑退行性病变、脊髓病变和损伤、周围神经疾病或损伤等引起的肢体功能障碍。</a:t>
              </a:r>
              <a:endPar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50000"/>
                </a:lnSpc>
                <a:spcBef>
                  <a:spcPct val="20000"/>
                </a:spcBef>
                <a:spcAft>
                  <a:spcPct val="0"/>
                </a:spcAft>
                <a:buClr>
                  <a:srgbClr val="66C1FC"/>
                </a:buClr>
                <a:buSzTx/>
                <a:buFont typeface="Arial" panose="020B0604020202020204" pitchFamily="34" charset="0"/>
                <a:buNone/>
                <a:defRPr/>
              </a:pPr>
              <a:r>
                <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2.骨骼、肌肉系统疾病     关节炎、强直性脊柱炎、软组织损伤、骨折、颈肩腰腿痛等造成的运动功能障碍。</a:t>
              </a:r>
              <a:endPar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50000"/>
                </a:lnSpc>
                <a:spcBef>
                  <a:spcPct val="20000"/>
                </a:spcBef>
                <a:spcAft>
                  <a:spcPct val="0"/>
                </a:spcAft>
                <a:buClr>
                  <a:srgbClr val="66C1FC"/>
                </a:buClr>
                <a:buSzTx/>
                <a:buFont typeface="Arial" panose="020B0604020202020204" pitchFamily="34" charset="0"/>
                <a:buNone/>
                <a:defRPr/>
              </a:pPr>
              <a:r>
                <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3.心肺功能障碍疾病     胸、腹腔和心脏手术前后，慢性阻塞性呼吸疾病、胸膜炎、肺炎和支气管扩张等引起运动功能障碍。</a:t>
              </a:r>
              <a:endPar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50000"/>
                </a:lnSpc>
                <a:spcBef>
                  <a:spcPct val="20000"/>
                </a:spcBef>
                <a:spcAft>
                  <a:spcPct val="0"/>
                </a:spcAft>
                <a:buClr>
                  <a:srgbClr val="66C1FC"/>
                </a:buClr>
                <a:buSzTx/>
                <a:buFont typeface="Arial" panose="020B0604020202020204" pitchFamily="34" charset="0"/>
                <a:buNone/>
                <a:defRPr/>
              </a:pPr>
              <a:r>
                <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4.消化系统、泌尿生殖系统疾病。</a:t>
              </a:r>
              <a:endPar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0" fontAlgn="base" latinLnBrk="0" hangingPunct="0">
                <a:lnSpc>
                  <a:spcPct val="150000"/>
                </a:lnSpc>
                <a:spcBef>
                  <a:spcPct val="20000"/>
                </a:spcBef>
                <a:spcAft>
                  <a:spcPct val="0"/>
                </a:spcAft>
                <a:buClr>
                  <a:srgbClr val="66C1FC"/>
                </a:buClr>
                <a:buSzTx/>
                <a:buFont typeface="Arial" panose="020B0604020202020204" pitchFamily="34" charset="0"/>
                <a:buNone/>
                <a:defRPr/>
              </a:pPr>
              <a:r>
                <a:rPr kumimoji="0" lang="zh-CN" altLang="en-US" sz="2000" b="0" i="0" u="none" strike="noStrike" kern="120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5.皮肤组织物理治疗及其他等。</a:t>
              </a:r>
              <a:endParaRPr kumimoji="0" sz="20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sym typeface="Calibri" panose="020F0502020204030204" pitchFamily="34" charset="0"/>
              </a:endParaRPr>
            </a:p>
          </p:txBody>
        </p:sp>
      </p:grpSp>
      <p:sp>
        <p:nvSpPr>
          <p:cNvPr id="9220" name="Rectangle 2"/>
          <p:cNvSpPr>
            <a:spLocks noGrp="1"/>
          </p:cNvSpPr>
          <p:nvPr>
            <p:ph type="title" idx="4294967295"/>
          </p:nvPr>
        </p:nvSpPr>
        <p:spPr>
          <a:xfrm>
            <a:off x="2052955" y="1250950"/>
            <a:ext cx="5535930" cy="94615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rPr>
              <a:t>物理治疗适应症</a:t>
            </a:r>
            <a:endParaRPr kumimoji="0" lang="zh-CN"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endParaRPr>
          </a:p>
        </p:txBody>
      </p:sp>
      <p:sp>
        <p:nvSpPr>
          <p:cNvPr id="14340" name="Rectangle 2"/>
          <p:cNvSpPr txBox="1"/>
          <p:nvPr/>
        </p:nvSpPr>
        <p:spPr>
          <a:xfrm>
            <a:off x="927735" y="73025"/>
            <a:ext cx="8892540" cy="1026795"/>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rgbClr val="00000E"/>
                </a:solidFill>
                <a:uFillTx/>
                <a:latin typeface="微软雅黑" panose="020B0503020204020204" charset="-122"/>
                <a:ea typeface="微软雅黑" panose="020B0503020204020204" charset="-122"/>
                <a:sym typeface="+mn-ea"/>
              </a:rPr>
              <a:t>任务一   物理治疗</a:t>
            </a:r>
            <a:endParaRPr lang="zh-CN" altLang="en-US" sz="3600" b="1" dirty="0">
              <a:solidFill>
                <a:srgbClr val="00000E"/>
              </a:solidFill>
              <a:uFillTx/>
              <a:latin typeface="微软雅黑" panose="020B0503020204020204" charset="-122"/>
              <a:ea typeface="微软雅黑" panose="020B0503020204020204" charset="-122"/>
              <a:sym typeface="+mn-ea"/>
            </a:endParaRPr>
          </a:p>
          <a:p>
            <a:pPr marL="0" lvl="0" indent="0" algn="ctr" eaLnBrk="1" hangingPunct="1">
              <a:spcBef>
                <a:spcPct val="0"/>
              </a:spcBef>
              <a:buClrTx/>
              <a:buNone/>
            </a:pP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362" name="组合 2"/>
          <p:cNvGrpSpPr/>
          <p:nvPr/>
        </p:nvGrpSpPr>
        <p:grpSpPr>
          <a:xfrm>
            <a:off x="1142365" y="2360930"/>
            <a:ext cx="9803130" cy="3058795"/>
            <a:chOff x="1508929" y="2310102"/>
            <a:chExt cx="9178946" cy="2864938"/>
          </a:xfrm>
        </p:grpSpPr>
        <p:grpSp>
          <p:nvGrpSpPr>
            <p:cNvPr id="15366" name="组合 57"/>
            <p:cNvGrpSpPr/>
            <p:nvPr/>
          </p:nvGrpSpPr>
          <p:grpSpPr>
            <a:xfrm>
              <a:off x="1508929" y="2310102"/>
              <a:ext cx="2206423" cy="546117"/>
              <a:chOff x="792849" y="608287"/>
              <a:chExt cx="2206098" cy="546103"/>
            </a:xfrm>
          </p:grpSpPr>
          <p:sp>
            <p:nvSpPr>
              <p:cNvPr id="12" name="Rectangle 220"/>
              <p:cNvSpPr>
                <a:spLocks noChangeArrowheads="1"/>
              </p:cNvSpPr>
              <p:nvPr/>
            </p:nvSpPr>
            <p:spPr bwMode="auto">
              <a:xfrm>
                <a:off x="792849" y="1093050"/>
                <a:ext cx="2206098" cy="61340"/>
              </a:xfrm>
              <a:prstGeom prst="rect">
                <a:avLst/>
              </a:prstGeom>
              <a:solidFill>
                <a:schemeClr val="accent1"/>
              </a:solidFill>
              <a:ln w="9525">
                <a:no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13" name="Rectangle 235"/>
              <p:cNvSpPr>
                <a:spLocks noChangeArrowheads="1"/>
              </p:cNvSpPr>
              <p:nvPr/>
            </p:nvSpPr>
            <p:spPr bwMode="auto">
              <a:xfrm>
                <a:off x="1463228" y="608287"/>
                <a:ext cx="1317408" cy="365996"/>
              </a:xfrm>
              <a:prstGeom prst="rect">
                <a:avLst/>
              </a:prstGeom>
              <a:noFill/>
              <a:ln>
                <a:noFill/>
              </a:ln>
            </p:spPr>
            <p:txBody>
              <a:bodyPr>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endParaRPr kumimoji="0" lang="zh-CN" altLang="en-US" sz="3000" b="1" i="0" kern="0" baseline="0" noProof="0" dirty="0">
                  <a:ln>
                    <a:noFill/>
                  </a:ln>
                  <a:solidFill>
                    <a:srgbClr val="2E75B6"/>
                  </a:solidFill>
                  <a:effectLst/>
                  <a:uLnTx/>
                  <a:uFillTx/>
                  <a:latin typeface="黑体" panose="02010609060101010101" charset="-122"/>
                  <a:ea typeface="黑体" panose="02010609060101010101" charset="-122"/>
                  <a:cs typeface="+mn-cs"/>
                  <a:sym typeface="+mn-ea"/>
                </a:endParaRPr>
              </a:p>
            </p:txBody>
          </p:sp>
        </p:grpSp>
        <p:sp>
          <p:nvSpPr>
            <p:cNvPr id="10" name="TextBox 88"/>
            <p:cNvSpPr txBox="1">
              <a:spLocks noChangeArrowheads="1"/>
            </p:cNvSpPr>
            <p:nvPr/>
          </p:nvSpPr>
          <p:spPr bwMode="auto">
            <a:xfrm>
              <a:off x="1623086" y="3118375"/>
              <a:ext cx="9064789" cy="2056665"/>
            </a:xfrm>
            <a:prstGeom prst="rect">
              <a:avLst/>
            </a:prstGeom>
            <a:solidFill>
              <a:schemeClr val="bg1">
                <a:alpha val="53000"/>
              </a:schemeClr>
            </a:solidFill>
            <a:ln w="28575" cmpd="thickThin">
              <a:solidFill>
                <a:schemeClr val="accent1">
                  <a:shade val="50000"/>
                </a:schemeClr>
              </a:solidFill>
              <a:prstDash val="sysDot"/>
              <a:miter lim="800000"/>
            </a:ln>
          </p:spPr>
          <p:txBody>
            <a:bodyPr>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50419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kumimoji="0" sz="2800" b="0" i="0" kern="0" baseline="0" noProof="0" dirty="0">
                  <a:ln>
                    <a:noFill/>
                  </a:ln>
                  <a:solidFill>
                    <a:prstClr val="black"/>
                  </a:solidFill>
                  <a:effectLst/>
                  <a:uLnTx/>
                  <a:uFillTx/>
                  <a:latin typeface="微软雅黑" panose="020B0503020204020204" charset="-122"/>
                  <a:ea typeface="微软雅黑" panose="020B0503020204020204" charset="-122"/>
                  <a:cs typeface="+mn-cs"/>
                  <a:sym typeface="+mn-ea"/>
                </a:rPr>
                <a:t>通过手法或治疗性运动使患者运动功能、感觉功能恢复的训练方法，运动治疗在恢复、重建功能中起着极其重要的作用，是物理治疗的主体。</a:t>
              </a:r>
              <a:endParaRPr kumimoji="0" sz="2800" b="0" i="0" kern="0" baseline="0" noProof="0" dirty="0">
                <a:ln>
                  <a:noFill/>
                </a:ln>
                <a:solidFill>
                  <a:prstClr val="black"/>
                </a:solidFill>
                <a:effectLst/>
                <a:uLnTx/>
                <a:uFillTx/>
                <a:latin typeface="微软雅黑" panose="020B0503020204020204" charset="-122"/>
                <a:ea typeface="微软雅黑" panose="020B0503020204020204" charset="-122"/>
                <a:cs typeface="+mn-cs"/>
                <a:sym typeface="+mn-ea"/>
              </a:endParaRPr>
            </a:p>
          </p:txBody>
        </p:sp>
      </p:grpSp>
      <p:pic>
        <p:nvPicPr>
          <p:cNvPr id="15363"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833755" y="1809115"/>
            <a:ext cx="877570" cy="1714500"/>
          </a:xfrm>
          <a:prstGeom prst="rect">
            <a:avLst/>
          </a:prstGeom>
          <a:noFill/>
          <a:ln w="9525">
            <a:noFill/>
          </a:ln>
        </p:spPr>
      </p:pic>
      <p:sp>
        <p:nvSpPr>
          <p:cNvPr id="15364" name="Rectangle 2"/>
          <p:cNvSpPr txBox="1"/>
          <p:nvPr/>
        </p:nvSpPr>
        <p:spPr>
          <a:xfrm>
            <a:off x="1094105" y="671830"/>
            <a:ext cx="5288280" cy="10350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None/>
            </a:pPr>
            <a:r>
              <a:rPr lang="zh-CN" altLang="en-US" sz="3600" dirty="0">
                <a:solidFill>
                  <a:schemeClr val="bg1"/>
                </a:solidFill>
                <a:latin typeface="华文中宋" panose="02010600040101010101" pitchFamily="2" charset="-122"/>
                <a:ea typeface="华文中宋" panose="02010600040101010101" pitchFamily="2" charset="-122"/>
              </a:rPr>
              <a:t> </a:t>
            </a:r>
            <a:r>
              <a:rPr lang="zh-CN" altLang="en-US" sz="3200" dirty="0">
                <a:solidFill>
                  <a:srgbClr val="00000E"/>
                </a:solidFill>
                <a:latin typeface="微软雅黑" panose="020B0503020204020204" charset="-122"/>
                <a:ea typeface="微软雅黑" panose="020B0503020204020204" charset="-122"/>
              </a:rPr>
              <a:t>二</a:t>
            </a:r>
            <a:r>
              <a:rPr lang="en-US" altLang="zh-CN" sz="3200" dirty="0">
                <a:solidFill>
                  <a:srgbClr val="00000E"/>
                </a:solidFill>
                <a:latin typeface="微软雅黑" panose="020B0503020204020204" charset="-122"/>
                <a:ea typeface="微软雅黑" panose="020B0503020204020204" charset="-122"/>
              </a:rPr>
              <a:t>.</a:t>
            </a:r>
            <a:r>
              <a:rPr lang="zh-CN" altLang="en-US" sz="3200" dirty="0">
                <a:solidFill>
                  <a:srgbClr val="00000E"/>
                </a:solidFill>
                <a:latin typeface="微软雅黑" panose="020B0503020204020204" charset="-122"/>
                <a:ea typeface="微软雅黑" panose="020B0503020204020204" charset="-122"/>
              </a:rPr>
              <a:t>运动治疗技术</a:t>
            </a:r>
            <a:endParaRPr lang="zh-CN" altLang="en-US" sz="3600" dirty="0">
              <a:solidFill>
                <a:srgbClr val="00000E"/>
              </a:solidFill>
              <a:latin typeface="微软雅黑" panose="020B0503020204020204" charset="-122"/>
              <a:ea typeface="微软雅黑" panose="020B0503020204020204" charset="-122"/>
            </a:endParaRPr>
          </a:p>
        </p:txBody>
      </p:sp>
      <p:sp>
        <p:nvSpPr>
          <p:cNvPr id="15365" name="Rectangle 2"/>
          <p:cNvSpPr txBox="1"/>
          <p:nvPr/>
        </p:nvSpPr>
        <p:spPr>
          <a:xfrm>
            <a:off x="1711008" y="-6159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rgbClr val="00000E"/>
                </a:solidFill>
                <a:uFillTx/>
                <a:latin typeface="微软雅黑" panose="020B0503020204020204" charset="-122"/>
                <a:ea typeface="微软雅黑" panose="020B0503020204020204" charset="-122"/>
                <a:sym typeface="+mn-ea"/>
              </a:rPr>
              <a:t>任务一   物理治疗</a:t>
            </a:r>
            <a:r>
              <a:rPr lang="zh-CN" altLang="en-US" sz="32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6386" name="内容占位符 8"/>
          <p:cNvSpPr>
            <a:spLocks noGrp="1"/>
          </p:cNvSpPr>
          <p:nvPr>
            <p:ph sz="half" idx="4294967295"/>
          </p:nvPr>
        </p:nvSpPr>
        <p:spPr>
          <a:xfrm>
            <a:off x="1367155" y="1829435"/>
            <a:ext cx="4038600" cy="4698365"/>
          </a:xfrm>
          <a:ln>
            <a:solidFill>
              <a:schemeClr val="accent1">
                <a:alpha val="100000"/>
              </a:schemeClr>
            </a:solidFill>
            <a:miter lim="800000"/>
          </a:ln>
        </p:spPr>
        <p:txBody>
          <a:bodyPr vert="horz" wrap="square" lIns="91440" tIns="45720" rIns="91440" bIns="45720" anchor="t" anchorCtr="0">
            <a:noAutofit/>
          </a:bodyPr>
          <a:lstStyle/>
          <a:p>
            <a:pPr marL="0" indent="0">
              <a:buSzTx/>
              <a:buFont typeface="Wingdings" panose="05000000000000000000" pitchFamily="2" charset="2"/>
              <a:buNone/>
            </a:pPr>
            <a:r>
              <a:rPr lang="en-US" altLang="en-US" sz="2000" b="0" dirty="0">
                <a:solidFill>
                  <a:srgbClr val="00000E"/>
                </a:solidFill>
                <a:latin typeface="微软雅黑" panose="020B0503020204020204" charset="-122"/>
                <a:ea typeface="微软雅黑" panose="020B0503020204020204" charset="-122"/>
                <a:cs typeface="+mn-cs"/>
                <a:sym typeface="+mn-ea"/>
              </a:rPr>
              <a:t>1</a:t>
            </a:r>
            <a:r>
              <a:rPr lang="en-US" altLang="en-US" sz="2400" b="0" dirty="0">
                <a:solidFill>
                  <a:srgbClr val="00000E"/>
                </a:solidFill>
                <a:uFillTx/>
                <a:latin typeface="微软雅黑" panose="020B0503020204020204" charset="-122"/>
                <a:ea typeface="微软雅黑" panose="020B0503020204020204" charset="-122"/>
                <a:cs typeface="+mn-cs"/>
                <a:sym typeface="+mn-ea"/>
              </a:rPr>
              <a:t>.关节活动范围训练的适用范围</a:t>
            </a:r>
            <a:endParaRPr lang="en-US" altLang="en-US" sz="2400"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sz="2400"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r>
              <a:rPr lang="en-US" altLang="en-US" sz="2400" b="0" dirty="0">
                <a:solidFill>
                  <a:srgbClr val="00000E"/>
                </a:solidFill>
                <a:uFillTx/>
                <a:latin typeface="微软雅黑" panose="020B0503020204020204" charset="-122"/>
                <a:ea typeface="微软雅黑" panose="020B0503020204020204" charset="-122"/>
                <a:cs typeface="+mn-cs"/>
                <a:sym typeface="+mn-ea"/>
              </a:rPr>
              <a:t>（1）因长期关节制动而出现的关节粘连和挛缩</a:t>
            </a:r>
            <a:endParaRPr lang="en-US" altLang="zh-CN" sz="2400"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sz="2400"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r>
              <a:rPr lang="en-US" altLang="en-US" sz="2400" b="0" dirty="0">
                <a:solidFill>
                  <a:srgbClr val="00000E"/>
                </a:solidFill>
                <a:uFillTx/>
                <a:latin typeface="微软雅黑" panose="020B0503020204020204" charset="-122"/>
                <a:ea typeface="微软雅黑" panose="020B0503020204020204" charset="-122"/>
                <a:cs typeface="+mn-cs"/>
                <a:sym typeface="+mn-ea"/>
              </a:rPr>
              <a:t>（2）因力学因素所致软组织挛缩、疼痛、粘连</a:t>
            </a:r>
            <a:endParaRPr lang="en-US" altLang="zh-CN" sz="2400"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sz="2400"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r>
              <a:rPr lang="en-US" altLang="en-US" sz="2400" b="0" dirty="0">
                <a:solidFill>
                  <a:srgbClr val="00000E"/>
                </a:solidFill>
                <a:uFillTx/>
                <a:latin typeface="微软雅黑" panose="020B0503020204020204" charset="-122"/>
                <a:ea typeface="微软雅黑" panose="020B0503020204020204" charset="-122"/>
                <a:cs typeface="+mn-cs"/>
                <a:sym typeface="+mn-ea"/>
              </a:rPr>
              <a:t>（3）因神经疾患所致的关节活动范围减小或受限</a:t>
            </a:r>
            <a:endParaRPr lang="en-US" altLang="en-US" sz="240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sz="2400" dirty="0">
              <a:solidFill>
                <a:srgbClr val="00000E"/>
              </a:solidFill>
              <a:uFillTx/>
              <a:latin typeface="微软雅黑" panose="020B0503020204020204" charset="-122"/>
              <a:ea typeface="微软雅黑" panose="020B0503020204020204" charset="-122"/>
              <a:cs typeface="+mn-cs"/>
              <a:sym typeface="+mn-ea"/>
            </a:endParaRPr>
          </a:p>
          <a:p>
            <a:pPr marL="0" indent="0">
              <a:buSzTx/>
            </a:pPr>
            <a:endParaRPr lang="en-US" altLang="en-US" sz="2400" dirty="0">
              <a:solidFill>
                <a:srgbClr val="00000E"/>
              </a:solidFill>
              <a:uFillTx/>
              <a:latin typeface="微软雅黑" panose="020B0503020204020204" charset="-122"/>
              <a:ea typeface="微软雅黑" panose="020B0503020204020204" charset="-122"/>
              <a:cs typeface="+mn-cs"/>
              <a:sym typeface="+mn-ea"/>
            </a:endParaRPr>
          </a:p>
        </p:txBody>
      </p:sp>
      <p:sp>
        <p:nvSpPr>
          <p:cNvPr id="16387" name="内容占位符 9"/>
          <p:cNvSpPr>
            <a:spLocks noGrp="1"/>
          </p:cNvSpPr>
          <p:nvPr>
            <p:ph sz="half" idx="4294967295"/>
          </p:nvPr>
        </p:nvSpPr>
        <p:spPr>
          <a:xfrm>
            <a:off x="6576060" y="1830070"/>
            <a:ext cx="4240530" cy="4714875"/>
          </a:xfrm>
          <a:ln>
            <a:solidFill>
              <a:schemeClr val="accent1">
                <a:alpha val="100000"/>
              </a:schemeClr>
            </a:solidFill>
            <a:miter lim="800000"/>
          </a:ln>
        </p:spPr>
        <p:txBody>
          <a:bodyPr vert="horz" wrap="square" lIns="91440" tIns="45720" rIns="91440" bIns="45720" anchor="t" anchorCtr="0"/>
          <a:lstStyle/>
          <a:p>
            <a:pPr marL="0" indent="0">
              <a:buSzTx/>
              <a:buFont typeface="Wingdings" panose="05000000000000000000" pitchFamily="2" charset="2"/>
              <a:buNone/>
            </a:pPr>
            <a:r>
              <a:rPr lang="en-US" altLang="en-US" b="0" dirty="0">
                <a:solidFill>
                  <a:srgbClr val="00000E"/>
                </a:solidFill>
                <a:uFillTx/>
                <a:latin typeface="微软雅黑" panose="020B0503020204020204" charset="-122"/>
                <a:ea typeface="微软雅黑" panose="020B0503020204020204" charset="-122"/>
                <a:cs typeface="+mn-cs"/>
                <a:sym typeface="+mn-ea"/>
              </a:rPr>
              <a:t>2.关节活动范围训练的禁忌症</a:t>
            </a:r>
            <a:endParaRPr lang="en-US" altLang="en-US"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r>
              <a:rPr lang="en-US" altLang="en-US" b="0" dirty="0">
                <a:solidFill>
                  <a:srgbClr val="00000E"/>
                </a:solidFill>
                <a:uFillTx/>
                <a:latin typeface="微软雅黑" panose="020B0503020204020204" charset="-122"/>
                <a:ea typeface="微软雅黑" panose="020B0503020204020204" charset="-122"/>
                <a:cs typeface="+mn-cs"/>
                <a:sym typeface="+mn-ea"/>
              </a:rPr>
              <a:t>（1）因各种原因而致的关节不稳</a:t>
            </a:r>
            <a:endParaRPr lang="en-US" altLang="zh-CN"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r>
              <a:rPr lang="en-US" altLang="en-US" b="0" dirty="0">
                <a:solidFill>
                  <a:srgbClr val="00000E"/>
                </a:solidFill>
                <a:uFillTx/>
                <a:latin typeface="微软雅黑" panose="020B0503020204020204" charset="-122"/>
                <a:ea typeface="微软雅黑" panose="020B0503020204020204" charset="-122"/>
                <a:cs typeface="+mn-cs"/>
                <a:sym typeface="+mn-ea"/>
              </a:rPr>
              <a:t>（2）关节内骨折未愈合</a:t>
            </a:r>
            <a:endParaRPr lang="en-US" altLang="zh-CN"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endParaRPr lang="en-US" altLang="en-US" b="0" dirty="0">
              <a:solidFill>
                <a:srgbClr val="00000E"/>
              </a:solidFill>
              <a:uFillTx/>
              <a:latin typeface="微软雅黑" panose="020B0503020204020204" charset="-122"/>
              <a:ea typeface="微软雅黑" panose="020B0503020204020204" charset="-122"/>
              <a:cs typeface="+mn-cs"/>
              <a:sym typeface="+mn-ea"/>
            </a:endParaRPr>
          </a:p>
          <a:p>
            <a:pPr marL="0" indent="0">
              <a:buSzTx/>
              <a:buFont typeface="Wingdings" panose="05000000000000000000" pitchFamily="2" charset="2"/>
              <a:buNone/>
            </a:pPr>
            <a:r>
              <a:rPr lang="en-US" altLang="en-US" b="0" dirty="0">
                <a:solidFill>
                  <a:srgbClr val="00000E"/>
                </a:solidFill>
                <a:uFillTx/>
                <a:latin typeface="微软雅黑" panose="020B0503020204020204" charset="-122"/>
                <a:ea typeface="微软雅黑" panose="020B0503020204020204" charset="-122"/>
                <a:cs typeface="+mn-cs"/>
                <a:sym typeface="+mn-ea"/>
              </a:rPr>
              <a:t>（3）关节内炎症、肿胀</a:t>
            </a:r>
            <a:endParaRPr lang="en-US" altLang="en-US" dirty="0">
              <a:solidFill>
                <a:srgbClr val="00000E"/>
              </a:solidFill>
              <a:uFillTx/>
              <a:latin typeface="微软雅黑" panose="020B0503020204020204" charset="-122"/>
              <a:ea typeface="微软雅黑" panose="020B0503020204020204" charset="-122"/>
              <a:cs typeface="+mn-cs"/>
              <a:sym typeface="+mn-ea"/>
            </a:endParaRPr>
          </a:p>
          <a:p>
            <a:pPr marL="0" indent="0">
              <a:buSzTx/>
            </a:pPr>
            <a:endParaRPr lang="en-US" altLang="en-US" dirty="0">
              <a:solidFill>
                <a:srgbClr val="00000E"/>
              </a:solidFill>
              <a:uFillTx/>
              <a:latin typeface="微软雅黑" panose="020B0503020204020204" charset="-122"/>
              <a:ea typeface="微软雅黑" panose="020B0503020204020204" charset="-122"/>
              <a:cs typeface="+mn-cs"/>
              <a:sym typeface="+mn-ea"/>
            </a:endParaRPr>
          </a:p>
        </p:txBody>
      </p:sp>
      <p:sp>
        <p:nvSpPr>
          <p:cNvPr id="9220" name="Rectangle 2"/>
          <p:cNvSpPr>
            <a:spLocks noGrp="1"/>
          </p:cNvSpPr>
          <p:nvPr>
            <p:ph type="title" idx="4294967295"/>
          </p:nvPr>
        </p:nvSpPr>
        <p:spPr>
          <a:xfrm>
            <a:off x="0" y="885825"/>
            <a:ext cx="7924800" cy="944245"/>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运动治疗技术</a:t>
            </a:r>
            <a:r>
              <a:rPr kumimoji="0" lang="en-US" altLang="zh-CN" sz="3200" b="1" i="0" u="none" strike="noStrike" kern="0" cap="none" spc="0" normalizeH="0" baseline="0" noProof="1">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rPr>
              <a:t>关节活动范围训练</a:t>
            </a:r>
            <a:endParaRPr kumimoji="0" lang="zh-CN" sz="3200" b="1" i="0" u="none" strike="noStrike" kern="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sym typeface="Calibri" panose="020F0502020204030204" pitchFamily="34" charset="0"/>
            </a:endParaRPr>
          </a:p>
        </p:txBody>
      </p:sp>
      <p:sp>
        <p:nvSpPr>
          <p:cNvPr id="16389" name="Rectangle 2"/>
          <p:cNvSpPr txBox="1"/>
          <p:nvPr/>
        </p:nvSpPr>
        <p:spPr>
          <a:xfrm>
            <a:off x="1456373" y="-6032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rgbClr val="00000E"/>
                </a:solidFill>
                <a:uFillTx/>
                <a:latin typeface="微软雅黑" panose="020B0503020204020204" charset="-122"/>
                <a:ea typeface="微软雅黑" panose="020B0503020204020204" charset="-122"/>
                <a:sym typeface="+mn-ea"/>
              </a:rPr>
              <a:t>任务一   物理治疗</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410" name="TextBox 5"/>
          <p:cNvSpPr txBox="1"/>
          <p:nvPr/>
        </p:nvSpPr>
        <p:spPr>
          <a:xfrm>
            <a:off x="1081405" y="1814830"/>
            <a:ext cx="4803775" cy="373062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buClr>
                <a:srgbClr val="66C1FC"/>
              </a:buClr>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3.关节活动范围训练的基本方法</a:t>
            </a: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None/>
            </a:pP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Char char="•"/>
            </a:pPr>
            <a:r>
              <a:rPr lang="zh-CN" altLang="en-US" sz="2600" b="0" dirty="0">
                <a:solidFill>
                  <a:srgbClr val="00000E"/>
                </a:solidFill>
                <a:uFillTx/>
                <a:latin typeface="微软雅黑" panose="020B0503020204020204" charset="-122"/>
                <a:ea typeface="微软雅黑" panose="020B0503020204020204" charset="-122"/>
              </a:rPr>
              <a:t>主动关节活动范围训练</a:t>
            </a: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 </a:t>
            </a: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Char char="•"/>
            </a:pPr>
            <a:r>
              <a:rPr lang="zh-CN" altLang="en-US" sz="2600" b="0" dirty="0">
                <a:solidFill>
                  <a:srgbClr val="00000E"/>
                </a:solidFill>
                <a:uFillTx/>
                <a:latin typeface="微软雅黑" panose="020B0503020204020204" charset="-122"/>
                <a:ea typeface="微软雅黑" panose="020B0503020204020204" charset="-122"/>
              </a:rPr>
              <a:t>被动关节活动范围训练</a:t>
            </a: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 </a:t>
            </a: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Char char="•"/>
            </a:pPr>
            <a:r>
              <a:rPr lang="zh-CN" altLang="en-US" sz="2600" b="0" dirty="0">
                <a:solidFill>
                  <a:srgbClr val="00000E"/>
                </a:solidFill>
                <a:uFillTx/>
                <a:latin typeface="微软雅黑" panose="020B0503020204020204" charset="-122"/>
                <a:ea typeface="微软雅黑" panose="020B0503020204020204" charset="-122"/>
              </a:rPr>
              <a:t>助力关节活动范围训练</a:t>
            </a: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None/>
            </a:pPr>
            <a:endParaRPr lang="zh-CN" altLang="en-US" sz="2600"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Char char="•"/>
            </a:pPr>
            <a:r>
              <a:rPr lang="zh-CN" altLang="en-US" sz="2600" b="0" dirty="0">
                <a:solidFill>
                  <a:srgbClr val="00000E"/>
                </a:solidFill>
                <a:uFillTx/>
                <a:latin typeface="微软雅黑" panose="020B0503020204020204" charset="-122"/>
                <a:ea typeface="微软雅黑" panose="020B0503020204020204" charset="-122"/>
              </a:rPr>
              <a:t>持续被动运动（CPM）</a:t>
            </a:r>
            <a:r>
              <a:rPr lang="zh-CN" altLang="en-US" b="0" dirty="0">
                <a:solidFill>
                  <a:srgbClr val="00000E"/>
                </a:solidFill>
                <a:uFillTx/>
                <a:latin typeface="微软雅黑" panose="020B0503020204020204" charset="-122"/>
                <a:ea typeface="微软雅黑" panose="020B0503020204020204" charset="-122"/>
              </a:rPr>
              <a:t> </a:t>
            </a:r>
            <a:endParaRPr lang="zh-CN" altLang="en-US" b="0" dirty="0">
              <a:solidFill>
                <a:srgbClr val="00000E"/>
              </a:solidFill>
              <a:uFillTx/>
              <a:latin typeface="微软雅黑" panose="020B0503020204020204" charset="-122"/>
              <a:ea typeface="微软雅黑" panose="020B0503020204020204" charset="-122"/>
            </a:endParaRPr>
          </a:p>
          <a:p>
            <a:pPr marL="0" lvl="0" indent="0">
              <a:buClr>
                <a:srgbClr val="66C1FC"/>
              </a:buClr>
              <a:buFont typeface="Arial" panose="020B0604020202020204" pitchFamily="34" charset="0"/>
              <a:buNone/>
            </a:pPr>
            <a:endParaRPr lang="zh-CN" altLang="en-US" b="0" dirty="0">
              <a:solidFill>
                <a:srgbClr val="00000E"/>
              </a:solidFill>
              <a:uFillTx/>
              <a:latin typeface="微软雅黑" panose="020B0503020204020204" charset="-122"/>
              <a:ea typeface="微软雅黑" panose="020B0503020204020204" charset="-122"/>
            </a:endParaRPr>
          </a:p>
        </p:txBody>
      </p:sp>
      <p:pic>
        <p:nvPicPr>
          <p:cNvPr id="17411" name="图片 2"/>
          <p:cNvPicPr>
            <a:picLocks noChangeAspect="1"/>
          </p:cNvPicPr>
          <p:nvPr/>
        </p:nvPicPr>
        <p:blipFill>
          <a:blip r:embed="rId1"/>
          <a:stretch>
            <a:fillRect/>
          </a:stretch>
        </p:blipFill>
        <p:spPr>
          <a:xfrm>
            <a:off x="5470525" y="2841625"/>
            <a:ext cx="4552950" cy="3416300"/>
          </a:xfrm>
          <a:prstGeom prst="rect">
            <a:avLst/>
          </a:prstGeom>
          <a:noFill/>
          <a:ln w="9525">
            <a:noFill/>
          </a:ln>
        </p:spPr>
      </p:pic>
      <p:sp>
        <p:nvSpPr>
          <p:cNvPr id="17412" name="Rectangle 2"/>
          <p:cNvSpPr>
            <a:spLocks noGrp="1"/>
          </p:cNvSpPr>
          <p:nvPr>
            <p:ph type="title" idx="4294967295"/>
          </p:nvPr>
        </p:nvSpPr>
        <p:spPr>
          <a:xfrm>
            <a:off x="1906270" y="-79375"/>
            <a:ext cx="8380095" cy="1018540"/>
          </a:xfrm>
        </p:spPr>
        <p:txBody>
          <a:bodyPr vert="horz" wrap="square" lIns="91440" tIns="45720" rIns="91440" bIns="45720" anchor="ctr" anchorCtr="0"/>
          <a:lstStyle/>
          <a:p>
            <a:pPr algn="ctr" eaLnBrk="1" hangingPunct="1">
              <a:buFont typeface="Wingdings" panose="05000000000000000000" pitchFamily="2" charset="2"/>
              <a:buNone/>
            </a:pPr>
            <a:r>
              <a:rPr lang="zh-CN" altLang="en-US" sz="3600" b="1" dirty="0">
                <a:solidFill>
                  <a:schemeClr val="tx1"/>
                </a:solidFill>
                <a:uFillTx/>
                <a:latin typeface="微软雅黑" panose="020B0503020204020204" charset="-122"/>
                <a:ea typeface="微软雅黑" panose="020B0503020204020204" charset="-122"/>
              </a:rPr>
              <a:t>   任务一   物理治疗</a:t>
            </a:r>
            <a:endParaRPr lang="zh-CN" altLang="en-US" sz="3600" b="1" dirty="0">
              <a:solidFill>
                <a:schemeClr val="tx1"/>
              </a:solidFill>
              <a:uFillTx/>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434" name="Rectangle 2"/>
          <p:cNvSpPr txBox="1"/>
          <p:nvPr/>
        </p:nvSpPr>
        <p:spPr>
          <a:xfrm>
            <a:off x="1845945" y="1428115"/>
            <a:ext cx="7176135" cy="93091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None/>
            </a:pPr>
            <a:r>
              <a:rPr lang="zh-CN" altLang="en-US" sz="3200" dirty="0">
                <a:solidFill>
                  <a:srgbClr val="00000E"/>
                </a:solidFill>
                <a:latin typeface="微软雅黑" panose="020B0503020204020204" charset="-122"/>
                <a:ea typeface="微软雅黑" panose="020B0503020204020204" charset="-122"/>
              </a:rPr>
              <a:t>运动治疗技术</a:t>
            </a:r>
            <a:r>
              <a:rPr lang="en-US" altLang="zh-CN" sz="3200" dirty="0">
                <a:solidFill>
                  <a:srgbClr val="00000E"/>
                </a:solidFill>
                <a:latin typeface="微软雅黑" panose="020B0503020204020204" charset="-122"/>
                <a:ea typeface="微软雅黑" panose="020B0503020204020204" charset="-122"/>
              </a:rPr>
              <a:t>-</a:t>
            </a:r>
            <a:r>
              <a:rPr lang="zh-CN" altLang="en-US" sz="3200" dirty="0">
                <a:solidFill>
                  <a:srgbClr val="00000E"/>
                </a:solidFill>
                <a:latin typeface="微软雅黑" panose="020B0503020204020204" charset="-122"/>
                <a:ea typeface="微软雅黑" panose="020B0503020204020204" charset="-122"/>
              </a:rPr>
              <a:t>关节松动术</a:t>
            </a:r>
            <a:endParaRPr lang="en-US" altLang="zh-CN" sz="3200" dirty="0">
              <a:solidFill>
                <a:srgbClr val="00000E"/>
              </a:solidFill>
              <a:latin typeface="微软雅黑" panose="020B0503020204020204" charset="-122"/>
              <a:ea typeface="微软雅黑" panose="020B0503020204020204" charset="-122"/>
            </a:endParaRPr>
          </a:p>
        </p:txBody>
      </p:sp>
      <p:sp>
        <p:nvSpPr>
          <p:cNvPr id="18435" name="Text Box 6"/>
          <p:cNvSpPr txBox="1"/>
          <p:nvPr/>
        </p:nvSpPr>
        <p:spPr>
          <a:xfrm>
            <a:off x="1671320" y="2428240"/>
            <a:ext cx="8987155" cy="3442335"/>
          </a:xfrm>
          <a:prstGeom prst="rect">
            <a:avLst/>
          </a:prstGeom>
          <a:noFill/>
          <a:ln w="28575" cmpd="thickThin">
            <a:solidFill>
              <a:schemeClr val="accent1">
                <a:shade val="50000"/>
              </a:schemeClr>
            </a:solidFill>
            <a:prstDash val="sysDot"/>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503555" eaLnBrk="1" hangingPunct="1">
              <a:lnSpc>
                <a:spcPct val="150000"/>
              </a:lnSpc>
              <a:spcBef>
                <a:spcPct val="0"/>
              </a:spcBef>
              <a:buClrTx/>
              <a:buFont typeface="Arial" panose="020B0604020202020204" pitchFamily="34" charset="0"/>
              <a:buNone/>
            </a:pPr>
            <a:r>
              <a:rPr lang="zh-CN" altLang="zh-CN" sz="3300" b="0" dirty="0">
                <a:solidFill>
                  <a:srgbClr val="00000E"/>
                </a:solidFill>
                <a:uFillTx/>
                <a:latin typeface="微软雅黑" panose="020B0503020204020204" charset="-122"/>
                <a:ea typeface="微软雅黑" panose="020B0503020204020204" charset="-122"/>
              </a:rPr>
              <a:t>关节松动技术是治疗师在关节活动可动范围内完成的一种针对性很强的手法操作技术，主要治疗因力学因素（非神经性）引起的关节功能障碍。</a:t>
            </a:r>
            <a:endParaRPr lang="en-US" altLang="zh-CN" sz="3000" b="0" dirty="0">
              <a:solidFill>
                <a:srgbClr val="00000E"/>
              </a:solidFill>
              <a:uFillTx/>
              <a:ea typeface="宋体" panose="02010600030101010101" pitchFamily="2" charset="-122"/>
            </a:endParaRPr>
          </a:p>
          <a:p>
            <a:pPr marL="0" lvl="0" indent="503555" eaLnBrk="1" hangingPunct="1">
              <a:lnSpc>
                <a:spcPct val="150000"/>
              </a:lnSpc>
              <a:spcBef>
                <a:spcPct val="0"/>
              </a:spcBef>
              <a:buClrTx/>
              <a:buNone/>
            </a:pPr>
            <a:endParaRPr lang="en-US" altLang="zh-CN" sz="3000" b="0" dirty="0">
              <a:solidFill>
                <a:srgbClr val="00000E"/>
              </a:solidFill>
              <a:uFillTx/>
              <a:latin typeface="微软雅黑" panose="020B0503020204020204" charset="-122"/>
              <a:ea typeface="宋体" panose="02010600030101010101" pitchFamily="2" charset="-122"/>
            </a:endParaRPr>
          </a:p>
        </p:txBody>
      </p:sp>
      <p:sp>
        <p:nvSpPr>
          <p:cNvPr id="18436" name="Rectangle 2"/>
          <p:cNvSpPr txBox="1"/>
          <p:nvPr/>
        </p:nvSpPr>
        <p:spPr>
          <a:xfrm>
            <a:off x="1366838" y="21272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
        <p:nvSpPr>
          <p:cNvPr id="2" name="Rectangle 2"/>
          <p:cNvSpPr txBox="1"/>
          <p:nvPr/>
        </p:nvSpPr>
        <p:spPr>
          <a:xfrm>
            <a:off x="1106805" y="143510"/>
            <a:ext cx="9412605" cy="108458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  任务一   物理治疗</a:t>
            </a:r>
            <a:endParaRPr lang="zh-CN" altLang="en-US" sz="3600" b="1" dirty="0">
              <a:solidFill>
                <a:schemeClr val="tx1"/>
              </a:solidFill>
              <a:uFillTx/>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200" dirty="0">
                <a:solidFill>
                  <a:schemeClr val="bg1"/>
                </a:solidFill>
                <a:latin typeface="微软雅黑" panose="020B0503020204020204" charset="-122"/>
                <a:ea typeface="微软雅黑" panose="020B0503020204020204" charset="-122"/>
              </a:rPr>
              <a:t>任务一   物理治疗</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9458" name="矩形 2"/>
          <p:cNvSpPr/>
          <p:nvPr/>
        </p:nvSpPr>
        <p:spPr>
          <a:xfrm>
            <a:off x="1802130" y="1377315"/>
            <a:ext cx="3998595" cy="537591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lnSpc>
                <a:spcPct val="150000"/>
              </a:lnSpc>
              <a:buClrTx/>
            </a:pPr>
            <a:r>
              <a:rPr lang="zh-CN" altLang="zh-CN" sz="2400" b="0" dirty="0">
                <a:solidFill>
                  <a:srgbClr val="00000E"/>
                </a:solidFill>
                <a:uFillTx/>
                <a:latin typeface="微软雅黑" panose="020B0503020204020204" charset="-122"/>
                <a:ea typeface="微软雅黑" panose="020B0503020204020204" charset="-122"/>
              </a:rPr>
              <a:t>关节松动技术是治疗师在关节活动可动范围内完成的一种针对性很强的手法操作技术，主要治疗因力学因素（非神经性）引起的关节功能障碍。</a:t>
            </a:r>
            <a:endParaRPr lang="zh-CN" altLang="zh-CN" sz="2400" b="0" dirty="0">
              <a:solidFill>
                <a:srgbClr val="00000E"/>
              </a:solidFill>
              <a:uFillTx/>
              <a:latin typeface="微软雅黑" panose="020B0503020204020204" charset="-122"/>
              <a:ea typeface="微软雅黑" panose="020B0503020204020204" charset="-122"/>
            </a:endParaRPr>
          </a:p>
          <a:p>
            <a:pPr marL="342900" lvl="0" indent="-342900" eaLnBrk="1" hangingPunct="1">
              <a:lnSpc>
                <a:spcPct val="150000"/>
              </a:lnSpc>
              <a:buClrTx/>
              <a:buFont typeface="Arial" panose="020B0604020202020204" pitchFamily="34" charset="0"/>
              <a:buNone/>
            </a:pPr>
            <a:endParaRPr lang="en-US" altLang="zh-CN" sz="2400" b="0" dirty="0">
              <a:solidFill>
                <a:srgbClr val="00000E"/>
              </a:solidFill>
              <a:uFillTx/>
              <a:ea typeface="宋体" panose="02010600030101010101" pitchFamily="2" charset="-122"/>
            </a:endParaRPr>
          </a:p>
          <a:p>
            <a:pPr marL="342900" lvl="0" indent="-342900" eaLnBrk="1" hangingPunct="1">
              <a:spcBef>
                <a:spcPct val="0"/>
              </a:spcBef>
              <a:buClrTx/>
            </a:pPr>
            <a:r>
              <a:rPr lang="zh-CN" altLang="en-US" sz="2400" b="0" dirty="0">
                <a:solidFill>
                  <a:srgbClr val="00000E"/>
                </a:solidFill>
                <a:uFillTx/>
                <a:latin typeface="微软雅黑" panose="020B0503020204020204" charset="-122"/>
                <a:ea typeface="微软雅黑" panose="020B0503020204020204" charset="-122"/>
              </a:rPr>
              <a:t>关节松动术的基本方法：摆动、</a:t>
            </a:r>
            <a:r>
              <a:rPr lang="zh-CN" altLang="zh-CN" sz="2400" b="0" dirty="0">
                <a:solidFill>
                  <a:srgbClr val="00000E"/>
                </a:solidFill>
                <a:uFillTx/>
                <a:latin typeface="微软雅黑" panose="020B0503020204020204" charset="-122"/>
                <a:ea typeface="微软雅黑" panose="020B0503020204020204" charset="-122"/>
              </a:rPr>
              <a:t>滚动、滑动、旋转、分离和牵引</a:t>
            </a:r>
            <a:endParaRPr lang="zh-CN" altLang="en-US" sz="2400" b="0" dirty="0">
              <a:solidFill>
                <a:srgbClr val="00000E"/>
              </a:solidFill>
              <a:uFillTx/>
              <a:latin typeface="微软雅黑" panose="020B0503020204020204" charset="-122"/>
              <a:ea typeface="微软雅黑" panose="020B0503020204020204" charset="-122"/>
            </a:endParaRPr>
          </a:p>
          <a:p>
            <a:pPr marL="342900" lvl="0" indent="-342900" eaLnBrk="1" hangingPunct="1">
              <a:spcBef>
                <a:spcPct val="0"/>
              </a:spcBef>
              <a:buClrTx/>
              <a:buFont typeface="Arial" panose="020B0604020202020204" pitchFamily="34" charset="0"/>
              <a:buNone/>
            </a:pPr>
            <a:endParaRPr lang="zh-CN" altLang="en-US" sz="2400" b="0" dirty="0">
              <a:solidFill>
                <a:srgbClr val="00000E"/>
              </a:solidFill>
              <a:uFillTx/>
              <a:latin typeface="微软雅黑" panose="020B0503020204020204" charset="-122"/>
              <a:ea typeface="微软雅黑" panose="020B0503020204020204" charset="-122"/>
            </a:endParaRPr>
          </a:p>
        </p:txBody>
      </p:sp>
      <p:pic>
        <p:nvPicPr>
          <p:cNvPr id="19459" name="图片 1"/>
          <p:cNvPicPr>
            <a:picLocks noChangeAspect="1"/>
          </p:cNvPicPr>
          <p:nvPr/>
        </p:nvPicPr>
        <p:blipFill>
          <a:blip r:embed="rId1"/>
          <a:stretch>
            <a:fillRect/>
          </a:stretch>
        </p:blipFill>
        <p:spPr>
          <a:xfrm>
            <a:off x="6518275" y="1654810"/>
            <a:ext cx="4363720" cy="4427220"/>
          </a:xfrm>
          <a:prstGeom prst="rect">
            <a:avLst/>
          </a:prstGeom>
          <a:noFill/>
          <a:ln w="9525">
            <a:noFill/>
          </a:ln>
        </p:spPr>
      </p:pic>
      <p:sp>
        <p:nvSpPr>
          <p:cNvPr id="19460" name="Rectangle 2"/>
          <p:cNvSpPr txBox="1"/>
          <p:nvPr/>
        </p:nvSpPr>
        <p:spPr>
          <a:xfrm>
            <a:off x="1435735" y="-179070"/>
            <a:ext cx="8928735" cy="1091565"/>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 任务一   物理治疗</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idx="4294967295"/>
          </p:nvPr>
        </p:nvSpPr>
        <p:spPr>
          <a:xfrm>
            <a:off x="1072515" y="1009015"/>
            <a:ext cx="6647180" cy="995045"/>
          </a:xfrm>
        </p:spPr>
        <p:txBody>
          <a:bodyPr vert="horz" wrap="square" lIns="91440" tIns="45720" rIns="91440" bIns="45720" anchor="ctr" anchorCtr="0"/>
          <a:lstStyle/>
          <a:p>
            <a:pPr algn="l" eaLnBrk="1" hangingPunct="1"/>
            <a:r>
              <a:rPr lang="zh-CN" altLang="en-US" sz="3200" b="1" dirty="0">
                <a:solidFill>
                  <a:srgbClr val="00000E"/>
                </a:solidFill>
                <a:uFillTx/>
                <a:latin typeface="微软雅黑" panose="020B0503020204020204" charset="-122"/>
                <a:ea typeface="微软雅黑" panose="020B0503020204020204" charset="-122"/>
              </a:rPr>
              <a:t>运动治疗技术</a:t>
            </a:r>
            <a:r>
              <a:rPr lang="en-US" altLang="zh-CN" sz="3200" b="1" dirty="0">
                <a:solidFill>
                  <a:srgbClr val="00000E"/>
                </a:solidFill>
                <a:uFillTx/>
                <a:latin typeface="微软雅黑" panose="020B0503020204020204" charset="-122"/>
                <a:ea typeface="微软雅黑" panose="020B0503020204020204" charset="-122"/>
              </a:rPr>
              <a:t>-</a:t>
            </a:r>
            <a:r>
              <a:rPr lang="zh-CN" altLang="en-US" sz="3200" b="1" dirty="0">
                <a:solidFill>
                  <a:srgbClr val="00000E"/>
                </a:solidFill>
                <a:uFillTx/>
                <a:latin typeface="微软雅黑" panose="020B0503020204020204" charset="-122"/>
                <a:ea typeface="微软雅黑" panose="020B0503020204020204" charset="-122"/>
              </a:rPr>
              <a:t>平衡训练</a:t>
            </a:r>
            <a:endParaRPr lang="zh-CN" altLang="en-US" sz="3200" b="1" dirty="0">
              <a:solidFill>
                <a:srgbClr val="00000E"/>
              </a:solidFill>
              <a:uFillTx/>
              <a:latin typeface="微软雅黑" panose="020B0503020204020204" charset="-122"/>
              <a:ea typeface="微软雅黑" panose="020B0503020204020204" charset="-122"/>
            </a:endParaRPr>
          </a:p>
        </p:txBody>
      </p:sp>
      <p:sp>
        <p:nvSpPr>
          <p:cNvPr id="22531" name="矩形 1"/>
          <p:cNvSpPr/>
          <p:nvPr/>
        </p:nvSpPr>
        <p:spPr>
          <a:xfrm>
            <a:off x="1335405" y="1621155"/>
            <a:ext cx="8107680" cy="5584190"/>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endParaRPr lang="en-US" altLang="zh-CN" sz="2000" b="0" dirty="0">
              <a:solidFill>
                <a:srgbClr val="00000E"/>
              </a:solidFill>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平衡训练是指人体保持身体处于直立位置，不会跌倒的能力。平衡分为静态平衡和动态平衡。</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维持平衡的因素：感觉的输入 ，运动的输出，中枢整合能力</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平衡训练的原则</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平衡的条件是重心必须在支撑面内才能维持平衡。平衡训练围绕平衡训练的条件循序渐进，从简单到复杂。支持面从小到大，重心由低到高，从睁眼到闭眼，从静态到动态。平衡训练需要保证患者安全，注意防止患者摔倒，做好安全防范。</a:t>
            </a:r>
            <a:endParaRPr lang="zh-CN" altLang="en-US" sz="2600" b="0" dirty="0">
              <a:solidFill>
                <a:srgbClr val="00000E"/>
              </a:solidFill>
              <a:uFillTx/>
              <a:ea typeface="宋体" panose="02010600030101010101" pitchFamily="2" charset="-122"/>
            </a:endParaRPr>
          </a:p>
          <a:p>
            <a:pPr marL="0" lvl="0" indent="0" eaLnBrk="1" hangingPunct="1">
              <a:spcBef>
                <a:spcPct val="0"/>
              </a:spcBef>
              <a:buClrTx/>
              <a:buFont typeface="Arial" panose="020B0604020202020204" pitchFamily="34" charset="0"/>
              <a:buNone/>
            </a:pPr>
            <a:endParaRPr lang="zh-CN" altLang="en-US" sz="2600" b="0" dirty="0">
              <a:solidFill>
                <a:srgbClr val="00000E"/>
              </a:solidFill>
              <a:uFillTx/>
              <a:ea typeface="宋体" panose="02010600030101010101" pitchFamily="2" charset="-122"/>
            </a:endParaRPr>
          </a:p>
        </p:txBody>
      </p:sp>
      <p:pic>
        <p:nvPicPr>
          <p:cNvPr id="22532" name="图片 1"/>
          <p:cNvPicPr>
            <a:picLocks noChangeAspect="1"/>
          </p:cNvPicPr>
          <p:nvPr/>
        </p:nvPicPr>
        <p:blipFill>
          <a:blip r:embed="rId1"/>
          <a:stretch>
            <a:fillRect/>
          </a:stretch>
        </p:blipFill>
        <p:spPr>
          <a:xfrm>
            <a:off x="9519920" y="3972560"/>
            <a:ext cx="2240915" cy="2402205"/>
          </a:xfrm>
          <a:prstGeom prst="rect">
            <a:avLst/>
          </a:prstGeom>
          <a:pattFill prst="pct5">
            <a:fgClr>
              <a:schemeClr val="accent1"/>
            </a:fgClr>
            <a:bgClr>
              <a:schemeClr val="bg1"/>
            </a:bgClr>
          </a:pattFill>
          <a:ln w="9525">
            <a:noFill/>
          </a:ln>
        </p:spPr>
      </p:pic>
      <p:sp>
        <p:nvSpPr>
          <p:cNvPr id="22533" name="Rectangle 2"/>
          <p:cNvSpPr txBox="1"/>
          <p:nvPr/>
        </p:nvSpPr>
        <p:spPr>
          <a:xfrm>
            <a:off x="1627505" y="-55245"/>
            <a:ext cx="8632190" cy="930275"/>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任务一   物理治疗</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3554" name="Rectangle 2"/>
          <p:cNvSpPr>
            <a:spLocks noGrp="1"/>
          </p:cNvSpPr>
          <p:nvPr>
            <p:ph type="title" idx="4294967295"/>
          </p:nvPr>
        </p:nvSpPr>
        <p:spPr>
          <a:xfrm>
            <a:off x="357505" y="1135380"/>
            <a:ext cx="6646545" cy="946150"/>
          </a:xfrm>
        </p:spPr>
        <p:txBody>
          <a:bodyPr vert="horz" wrap="square" lIns="91440" tIns="45720" rIns="91440" bIns="45720" anchor="ctr" anchorCtr="0"/>
          <a:lstStyle/>
          <a:p>
            <a:pPr algn="l" eaLnBrk="1" hangingPunct="1"/>
            <a:r>
              <a:rPr lang="zh-CN" altLang="en-US" sz="3200" b="1" dirty="0">
                <a:solidFill>
                  <a:srgbClr val="00000E"/>
                </a:solidFill>
                <a:uFillTx/>
                <a:latin typeface="微软雅黑" panose="020B0503020204020204" charset="-122"/>
                <a:ea typeface="微软雅黑" panose="020B0503020204020204" charset="-122"/>
              </a:rPr>
              <a:t>运动治疗技术</a:t>
            </a:r>
            <a:r>
              <a:rPr lang="en-US" altLang="zh-CN" sz="3200" b="1" dirty="0">
                <a:solidFill>
                  <a:srgbClr val="00000E"/>
                </a:solidFill>
                <a:uFillTx/>
                <a:latin typeface="微软雅黑" panose="020B0503020204020204" charset="-122"/>
                <a:ea typeface="微软雅黑" panose="020B0503020204020204" charset="-122"/>
              </a:rPr>
              <a:t>-</a:t>
            </a:r>
            <a:r>
              <a:rPr lang="zh-CN" altLang="en-US" sz="3200" b="1" dirty="0">
                <a:solidFill>
                  <a:srgbClr val="00000E"/>
                </a:solidFill>
                <a:uFillTx/>
                <a:latin typeface="微软雅黑" panose="020B0503020204020204" charset="-122"/>
                <a:ea typeface="微软雅黑" panose="020B0503020204020204" charset="-122"/>
              </a:rPr>
              <a:t>协调训练</a:t>
            </a:r>
            <a:endParaRPr lang="zh-CN" altLang="en-US" sz="3200" b="1" dirty="0">
              <a:solidFill>
                <a:srgbClr val="00000E"/>
              </a:solidFill>
              <a:uFillTx/>
              <a:latin typeface="微软雅黑" panose="020B0503020204020204" charset="-122"/>
              <a:ea typeface="微软雅黑" panose="020B0503020204020204" charset="-122"/>
            </a:endParaRPr>
          </a:p>
        </p:txBody>
      </p:sp>
      <p:sp>
        <p:nvSpPr>
          <p:cNvPr id="23555" name="矩形 1"/>
          <p:cNvSpPr/>
          <p:nvPr/>
        </p:nvSpPr>
        <p:spPr>
          <a:xfrm>
            <a:off x="483870" y="2081530"/>
            <a:ext cx="8289290" cy="4116705"/>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协调性指身体作用肌群之时机正确、动作方向及速度恰当，平衡稳定且有韵律性。用于深部感觉障碍、小脑性、前庭迷路性和大脑运动失调，以及一系列因不随意运动随之的协调功能障碍。协调训练是利用残存部分的感觉系统以及利用视觉、听觉和触觉来管理随意运动，需要集中注意力，反复训练</a:t>
            </a:r>
            <a:r>
              <a:rPr lang="zh-CN" altLang="en-US" sz="2400" b="0" dirty="0">
                <a:solidFill>
                  <a:srgbClr val="00000E"/>
                </a:solidFill>
                <a:uFillTx/>
                <a:latin typeface="微软雅黑" panose="020B0503020204020204" charset="-122"/>
                <a:ea typeface="微软雅黑" panose="020B0503020204020204" charset="-122"/>
              </a:rPr>
              <a:t>。</a:t>
            </a:r>
            <a:endParaRPr lang="zh-CN" altLang="en-US" sz="2400" b="0" dirty="0">
              <a:solidFill>
                <a:srgbClr val="00000E"/>
              </a:solidFill>
              <a:uFillTx/>
              <a:latin typeface="微软雅黑" panose="020B0503020204020204" charset="-122"/>
              <a:ea typeface="微软雅黑" panose="020B0503020204020204" charset="-122"/>
            </a:endParaRPr>
          </a:p>
        </p:txBody>
      </p:sp>
      <p:pic>
        <p:nvPicPr>
          <p:cNvPr id="23556" name="图片 1"/>
          <p:cNvPicPr>
            <a:picLocks noChangeAspect="1"/>
          </p:cNvPicPr>
          <p:nvPr/>
        </p:nvPicPr>
        <p:blipFill>
          <a:blip r:embed="rId1"/>
          <a:stretch>
            <a:fillRect/>
          </a:stretch>
        </p:blipFill>
        <p:spPr>
          <a:xfrm>
            <a:off x="9124950" y="3168650"/>
            <a:ext cx="2946400" cy="3270250"/>
          </a:xfrm>
          <a:prstGeom prst="rect">
            <a:avLst/>
          </a:prstGeom>
          <a:pattFill prst="pct5">
            <a:fgClr>
              <a:schemeClr val="accent1"/>
            </a:fgClr>
            <a:bgClr>
              <a:schemeClr val="bg1"/>
            </a:bgClr>
          </a:pattFill>
          <a:ln w="9525">
            <a:noFill/>
          </a:ln>
        </p:spPr>
      </p:pic>
      <p:sp>
        <p:nvSpPr>
          <p:cNvPr id="23557" name="Rectangle 2"/>
          <p:cNvSpPr txBox="1"/>
          <p:nvPr/>
        </p:nvSpPr>
        <p:spPr>
          <a:xfrm>
            <a:off x="1456373" y="0"/>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任务一   物理治疗</a:t>
            </a:r>
            <a:r>
              <a:rPr lang="zh-CN" altLang="en-US" sz="36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p:cNvSpPr>
          <p:nvPr>
            <p:ph type="title" idx="4294967295"/>
          </p:nvPr>
        </p:nvSpPr>
        <p:spPr>
          <a:xfrm>
            <a:off x="0" y="981075"/>
            <a:ext cx="7499350" cy="130683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运动治疗技术</a:t>
            </a:r>
            <a:r>
              <a:rPr lang="en-US" altLang="zh-CN" sz="3200" dirty="0">
                <a:solidFill>
                  <a:srgbClr val="00000E"/>
                </a:solidFill>
                <a:latin typeface="微软雅黑" panose="020B0503020204020204" charset="-122"/>
                <a:ea typeface="微软雅黑" panose="020B0503020204020204" charset="-122"/>
              </a:rPr>
              <a:t>-</a:t>
            </a:r>
            <a:r>
              <a:rPr lang="zh-CN" altLang="en-US" sz="3200" dirty="0">
                <a:solidFill>
                  <a:srgbClr val="00000E"/>
                </a:solidFill>
                <a:latin typeface="微软雅黑" panose="020B0503020204020204" charset="-122"/>
                <a:ea typeface="微软雅黑" panose="020B0503020204020204" charset="-122"/>
              </a:rPr>
              <a:t>神经肌肉易化技</a:t>
            </a:r>
            <a:r>
              <a:rPr lang="zh-CN" altLang="en-US" sz="3200" dirty="0">
                <a:solidFill>
                  <a:srgbClr val="00000E"/>
                </a:solidFill>
                <a:latin typeface="华文中宋" panose="02010600040101010101" pitchFamily="2" charset="-122"/>
                <a:ea typeface="华文中宋" panose="02010600040101010101" pitchFamily="2" charset="-122"/>
              </a:rPr>
              <a:t>术</a:t>
            </a:r>
            <a:endParaRPr lang="en-US" altLang="zh-CN" sz="3200" dirty="0">
              <a:solidFill>
                <a:srgbClr val="00000E"/>
              </a:solidFill>
              <a:latin typeface="华文中宋" panose="02010600040101010101" pitchFamily="2" charset="-122"/>
              <a:ea typeface="华文中宋" panose="02010600040101010101" pitchFamily="2" charset="-122"/>
            </a:endParaRPr>
          </a:p>
        </p:txBody>
      </p:sp>
      <p:sp>
        <p:nvSpPr>
          <p:cNvPr id="24579" name="矩形 1"/>
          <p:cNvSpPr/>
          <p:nvPr/>
        </p:nvSpPr>
        <p:spPr>
          <a:xfrm>
            <a:off x="472440" y="2080895"/>
            <a:ext cx="8863965" cy="309181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易化技术（</a:t>
            </a:r>
            <a:r>
              <a:rPr lang="en-US" altLang="zh-CN" sz="2600" b="0" dirty="0">
                <a:solidFill>
                  <a:srgbClr val="00000E"/>
                </a:solidFill>
                <a:uFillTx/>
                <a:latin typeface="微软雅黑" panose="020B0503020204020204" charset="-122"/>
                <a:ea typeface="微软雅黑" panose="020B0503020204020204" charset="-122"/>
              </a:rPr>
              <a:t>Facilitation Techniques</a:t>
            </a:r>
            <a:r>
              <a:rPr lang="zh-CN" altLang="en-US" sz="2600" b="0" dirty="0">
                <a:solidFill>
                  <a:srgbClr val="00000E"/>
                </a:solidFill>
                <a:uFillTx/>
                <a:latin typeface="微软雅黑" panose="020B0503020204020204" charset="-122"/>
                <a:ea typeface="微软雅黑" panose="020B0503020204020204" charset="-122"/>
              </a:rPr>
              <a:t>）又称神经生理学疗法或神经发育学疗法。这是一类改善脑组织病损后，肢体运动功能障碍的治疗技术，是根据神经生理学与神经发育学的原理和规律，利用各种方式刺激运动通路上的神经元，调节其兴奋性，以获得正确的运动控制能力的一类康复治疗方法。</a:t>
            </a:r>
            <a:endParaRPr lang="zh-CN" altLang="en-US" sz="2600" b="0" dirty="0">
              <a:solidFill>
                <a:srgbClr val="00000E"/>
              </a:solidFill>
              <a:uFillTx/>
              <a:latin typeface="微软雅黑" panose="020B0503020204020204" charset="-122"/>
              <a:ea typeface="微软雅黑" panose="020B0503020204020204" charset="-122"/>
            </a:endParaRPr>
          </a:p>
        </p:txBody>
      </p:sp>
      <p:pic>
        <p:nvPicPr>
          <p:cNvPr id="24580" name="图片 1"/>
          <p:cNvPicPr>
            <a:picLocks noChangeAspect="1"/>
          </p:cNvPicPr>
          <p:nvPr/>
        </p:nvPicPr>
        <p:blipFill>
          <a:blip r:embed="rId1"/>
          <a:stretch>
            <a:fillRect/>
          </a:stretch>
        </p:blipFill>
        <p:spPr>
          <a:xfrm>
            <a:off x="9250045" y="2802890"/>
            <a:ext cx="2777490" cy="3792855"/>
          </a:xfrm>
          <a:prstGeom prst="rect">
            <a:avLst/>
          </a:prstGeom>
          <a:noFill/>
          <a:ln w="9525">
            <a:noFill/>
          </a:ln>
        </p:spPr>
      </p:pic>
      <p:sp>
        <p:nvSpPr>
          <p:cNvPr id="24581" name="Rectangle 2"/>
          <p:cNvSpPr txBox="1"/>
          <p:nvPr/>
        </p:nvSpPr>
        <p:spPr>
          <a:xfrm>
            <a:off x="1366838" y="-87630"/>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任务一   物理治疗</a:t>
            </a:r>
            <a:r>
              <a:rPr lang="zh-CN" altLang="en-US" sz="3600" dirty="0">
                <a:solidFill>
                  <a:schemeClr val="bg1"/>
                </a:solidFill>
                <a:latin typeface="微软雅黑" panose="020B0503020204020204" charset="-122"/>
                <a:ea typeface="微软雅黑" panose="020B0503020204020204" charset="-122"/>
                <a:sym typeface="+mn-ea"/>
              </a:rPr>
              <a:t>   </a:t>
            </a:r>
            <a:r>
              <a:rPr lang="zh-CN" altLang="en-US" sz="32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项目二</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残疾学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项目三</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康复医学基础</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项目四</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康复医学工作方式和流程</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项目五</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康复评定</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项目六</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康复治疗常用技术</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项目七</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康复医学科的管理</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840" y="4372610"/>
            <a:ext cx="3698875" cy="53975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项目八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社区康复</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23437" y="5385106"/>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noProof="1">
                  <a:solidFill>
                    <a:schemeClr val="tx1"/>
                  </a:solidFill>
                  <a:latin typeface="微软雅黑" panose="020B0503020204020204" charset="-122"/>
                  <a:ea typeface="微软雅黑" panose="020B0503020204020204" charset="-122"/>
                </a:rPr>
                <a:t>康复医学科病历书写规范</a:t>
              </a:r>
              <a:endParaRPr lang="zh-CN" altLang="en-US" sz="1600" b="1" noProof="1">
                <a:solidFill>
                  <a:schemeClr val="tx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6626" name="Rectangle 2"/>
          <p:cNvSpPr>
            <a:spLocks noGrp="1"/>
          </p:cNvSpPr>
          <p:nvPr>
            <p:ph type="title" idx="4294967295"/>
          </p:nvPr>
        </p:nvSpPr>
        <p:spPr>
          <a:xfrm>
            <a:off x="2155825" y="782955"/>
            <a:ext cx="6646545" cy="1091565"/>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三、物理因子疗法</a:t>
            </a:r>
            <a:endParaRPr lang="en-US" altLang="zh-CN" sz="3200" dirty="0">
              <a:solidFill>
                <a:srgbClr val="00000E"/>
              </a:solidFill>
              <a:latin typeface="微软雅黑" panose="020B0503020204020204" charset="-122"/>
              <a:ea typeface="微软雅黑" panose="020B0503020204020204" charset="-122"/>
            </a:endParaRPr>
          </a:p>
        </p:txBody>
      </p:sp>
      <p:grpSp>
        <p:nvGrpSpPr>
          <p:cNvPr id="26627" name="组合 2"/>
          <p:cNvGrpSpPr/>
          <p:nvPr/>
        </p:nvGrpSpPr>
        <p:grpSpPr>
          <a:xfrm>
            <a:off x="2155825" y="1874520"/>
            <a:ext cx="9128761" cy="4517389"/>
            <a:chOff x="780498" y="1712480"/>
            <a:chExt cx="9127812" cy="4516387"/>
          </a:xfrm>
        </p:grpSpPr>
        <p:grpSp>
          <p:nvGrpSpPr>
            <p:cNvPr id="26630" name="组合 57"/>
            <p:cNvGrpSpPr/>
            <p:nvPr/>
          </p:nvGrpSpPr>
          <p:grpSpPr>
            <a:xfrm>
              <a:off x="780498" y="1712480"/>
              <a:ext cx="2206396" cy="589468"/>
              <a:chOff x="64525" y="10680"/>
              <a:chExt cx="2206072" cy="589453"/>
            </a:xfrm>
          </p:grpSpPr>
          <p:sp>
            <p:nvSpPr>
              <p:cNvPr id="7" name="Rectangle 220"/>
              <p:cNvSpPr>
                <a:spLocks noChangeArrowheads="1"/>
              </p:cNvSpPr>
              <p:nvPr/>
            </p:nvSpPr>
            <p:spPr bwMode="auto">
              <a:xfrm>
                <a:off x="64525" y="530300"/>
                <a:ext cx="2206072" cy="69833"/>
              </a:xfrm>
              <a:prstGeom prst="rect">
                <a:avLst/>
              </a:prstGeom>
              <a:solidFill>
                <a:srgbClr val="00B050"/>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8" name="Rectangle 235"/>
              <p:cNvSpPr>
                <a:spLocks noChangeArrowheads="1"/>
              </p:cNvSpPr>
              <p:nvPr/>
            </p:nvSpPr>
            <p:spPr bwMode="auto">
              <a:xfrm>
                <a:off x="686669" y="10680"/>
                <a:ext cx="1583928" cy="497082"/>
              </a:xfrm>
              <a:prstGeom prst="rect">
                <a:avLst/>
              </a:prstGeom>
              <a:noFill/>
              <a:ln>
                <a:noFill/>
              </a:ln>
            </p:spPr>
            <p:txBody>
              <a:bodyPr>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rPr>
                  <a:t>概念</a:t>
                </a:r>
                <a:endPar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endParaRPr>
              </a:p>
            </p:txBody>
          </p:sp>
        </p:grpSp>
        <p:sp>
          <p:nvSpPr>
            <p:cNvPr id="6" name="TextBox 88"/>
            <p:cNvSpPr txBox="1">
              <a:spLocks noChangeArrowheads="1"/>
            </p:cNvSpPr>
            <p:nvPr/>
          </p:nvSpPr>
          <p:spPr bwMode="auto">
            <a:xfrm>
              <a:off x="906215" y="2112441"/>
              <a:ext cx="9002095" cy="4116426"/>
            </a:xfrm>
            <a:prstGeom prst="rect">
              <a:avLst/>
            </a:prstGeom>
            <a:noFill/>
            <a:ln w="19050">
              <a:solidFill>
                <a:srgbClr val="00B050"/>
              </a:solidFill>
              <a:prstDash val="dash"/>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504190" algn="just" defTabSz="914400" rtl="0" eaLnBrk="1" fontAlgn="auto" latinLnBrk="0" hangingPunct="1">
                <a:lnSpc>
                  <a:spcPct val="170000"/>
                </a:lnSpc>
                <a:spcBef>
                  <a:spcPct val="0"/>
                </a:spcBef>
                <a:spcAft>
                  <a:spcPts val="0"/>
                </a:spcAft>
                <a:buClrTx/>
                <a:buSzTx/>
                <a:buFont typeface="Arial" panose="020B0604020202020204" pitchFamily="34" charset="0"/>
                <a:buNone/>
                <a:defRPr/>
              </a:pPr>
              <a:r>
                <a:rPr kumimoji="0" lang="zh-CN" altLang="zh-CN"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物理因子疗法临床可用于：炎症性疾病、创伤性疾病、机能性疾病、疼痛性疾病、血管痉挛及末梢循环障碍性疾病、变态反应性疾病，等等。</a:t>
              </a:r>
              <a:endParaRPr kumimoji="0" lang="en-US" altLang="zh-CN"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504190" algn="just" defTabSz="914400" rtl="0" eaLnBrk="1" fontAlgn="auto" latinLnBrk="0" hangingPunct="1">
                <a:lnSpc>
                  <a:spcPct val="170000"/>
                </a:lnSpc>
                <a:spcBef>
                  <a:spcPct val="0"/>
                </a:spcBef>
                <a:spcAft>
                  <a:spcPts val="0"/>
                </a:spcAft>
                <a:buClrTx/>
                <a:buSzTx/>
                <a:buFont typeface="Arial" panose="020B0604020202020204" pitchFamily="34" charset="0"/>
                <a:buNone/>
                <a:defRPr/>
              </a:pPr>
              <a:r>
                <a:rPr kumimoji="0" lang="zh-CN" altLang="en-US"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物理因子疗法禁忌证：①佩带心脏起搏器者</a:t>
              </a:r>
              <a:r>
                <a:rPr kumimoji="0" lang="en-US" altLang="zh-CN"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特别是按需心脏起搏器②外周血管性疾病③对刺激不能提供感觉反馈的患者④下列部位不能放置功能性电刺激</a:t>
              </a:r>
              <a:r>
                <a:rPr kumimoji="0" lang="en-US" altLang="zh-CN"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(functional electric stimulation, FES )</a:t>
              </a:r>
              <a:r>
                <a:rPr kumimoji="0" lang="zh-CN" altLang="en-US"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的电极</a:t>
              </a:r>
              <a:r>
                <a:rPr kumimoji="0" lang="en-US" altLang="zh-CN"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a:t>
              </a:r>
              <a:r>
                <a:rPr kumimoji="0" lang="zh-CN" altLang="en-US"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rPr>
                <a:t>颈动脉窦处；感染部位；孕妇的躯干部位；手术部位；恶性肿瘤，皮肤感觉缺损或对电极过敏的部位。</a:t>
              </a:r>
              <a:endParaRPr kumimoji="0" lang="zh-CN" altLang="en-US" sz="2200" b="0" i="0" baseline="0" noProof="0" dirty="0">
                <a:ln>
                  <a:noFill/>
                </a:ln>
                <a:solidFill>
                  <a:srgbClr val="00000E"/>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pic>
        <p:nvPicPr>
          <p:cNvPr id="26628"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2155825" y="1416685"/>
            <a:ext cx="725805" cy="1047750"/>
          </a:xfrm>
          <a:prstGeom prst="rect">
            <a:avLst/>
          </a:prstGeom>
          <a:noFill/>
          <a:ln w="9525">
            <a:noFill/>
          </a:ln>
        </p:spPr>
      </p:pic>
      <p:sp>
        <p:nvSpPr>
          <p:cNvPr id="26629" name="Rectangle 2"/>
          <p:cNvSpPr txBox="1"/>
          <p:nvPr/>
        </p:nvSpPr>
        <p:spPr>
          <a:xfrm>
            <a:off x="1366838" y="-4889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任务一   物理治疗</a:t>
            </a:r>
            <a:r>
              <a:rPr lang="zh-CN" altLang="en-US" sz="32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7650" name="图片 1"/>
          <p:cNvPicPr>
            <a:picLocks noChangeAspect="1"/>
          </p:cNvPicPr>
          <p:nvPr/>
        </p:nvPicPr>
        <p:blipFill>
          <a:blip r:embed="rId1"/>
          <a:stretch>
            <a:fillRect/>
          </a:stretch>
        </p:blipFill>
        <p:spPr>
          <a:xfrm>
            <a:off x="9339580" y="3843655"/>
            <a:ext cx="2494915" cy="2235835"/>
          </a:xfrm>
          <a:prstGeom prst="rect">
            <a:avLst/>
          </a:prstGeom>
          <a:noFill/>
          <a:ln w="9525">
            <a:noFill/>
          </a:ln>
        </p:spPr>
      </p:pic>
      <p:sp>
        <p:nvSpPr>
          <p:cNvPr id="27651" name="Rectangle 2"/>
          <p:cNvSpPr>
            <a:spLocks noGrp="1"/>
          </p:cNvSpPr>
          <p:nvPr>
            <p:ph type="title" idx="4294967295"/>
          </p:nvPr>
        </p:nvSpPr>
        <p:spPr>
          <a:xfrm>
            <a:off x="1264920" y="1133475"/>
            <a:ext cx="707771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神经肌肉电刺激和功能性电刺激</a:t>
            </a:r>
            <a:endParaRPr lang="en-US" altLang="zh-CN" sz="3200" dirty="0">
              <a:solidFill>
                <a:srgbClr val="00000E"/>
              </a:solidFill>
              <a:latin typeface="微软雅黑" panose="020B0503020204020204" charset="-122"/>
              <a:ea typeface="微软雅黑" panose="020B0503020204020204" charset="-122"/>
            </a:endParaRPr>
          </a:p>
        </p:txBody>
      </p:sp>
      <p:sp>
        <p:nvSpPr>
          <p:cNvPr id="27652" name="矩形 2"/>
          <p:cNvSpPr/>
          <p:nvPr/>
        </p:nvSpPr>
        <p:spPr>
          <a:xfrm>
            <a:off x="959485" y="2079625"/>
            <a:ext cx="8215630" cy="37846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000" b="0" dirty="0">
                <a:solidFill>
                  <a:srgbClr val="00000E"/>
                </a:solidFill>
                <a:latin typeface="微软雅黑" panose="020B0503020204020204" charset="-122"/>
                <a:ea typeface="微软雅黑" panose="020B0503020204020204" charset="-122"/>
              </a:rPr>
              <a:t>（</a:t>
            </a:r>
            <a:r>
              <a:rPr lang="zh-CN" altLang="en-US" sz="2400" b="0" dirty="0">
                <a:solidFill>
                  <a:srgbClr val="00000E"/>
                </a:solidFill>
                <a:uFillTx/>
                <a:latin typeface="微软雅黑" panose="020B0503020204020204" charset="-122"/>
                <a:ea typeface="微软雅黑" panose="020B0503020204020204" charset="-122"/>
              </a:rPr>
              <a:t>一）肌肉电刺激（</a:t>
            </a:r>
            <a:r>
              <a:rPr lang="en-US" altLang="zh-CN" sz="2400" b="0" dirty="0">
                <a:solidFill>
                  <a:srgbClr val="00000E"/>
                </a:solidFill>
                <a:uFillTx/>
                <a:latin typeface="微软雅黑" panose="020B0503020204020204" charset="-122"/>
                <a:ea typeface="微软雅黑" panose="020B0503020204020204" charset="-122"/>
              </a:rPr>
              <a:t>NES) </a:t>
            </a:r>
            <a:endParaRPr lang="en-US" altLang="zh-CN" sz="24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是指任何利用低频脉冲电流刺激神经或肌肉引起肌肉收缩，达到提高肌肉功能或治疗神经肌肉疾患的一种治疗方法，包括功能性电刺激和经皮电神经刺激等</a:t>
            </a:r>
            <a:r>
              <a:rPr lang="en-US" altLang="zh-CN" sz="2400" b="0" dirty="0">
                <a:solidFill>
                  <a:srgbClr val="00000E"/>
                </a:solidFill>
                <a:uFillTx/>
                <a:latin typeface="微软雅黑" panose="020B0503020204020204" charset="-122"/>
                <a:ea typeface="微软雅黑" panose="020B0503020204020204" charset="-122"/>
              </a:rPr>
              <a:t>.</a:t>
            </a:r>
            <a:endParaRPr lang="en-US" altLang="zh-CN" sz="24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4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（二）功能性电刺激</a:t>
            </a:r>
            <a:r>
              <a:rPr lang="en-US" altLang="zh-CN" sz="2400" b="0" dirty="0">
                <a:solidFill>
                  <a:srgbClr val="00000E"/>
                </a:solidFill>
                <a:uFillTx/>
                <a:latin typeface="微软雅黑" panose="020B0503020204020204" charset="-122"/>
                <a:ea typeface="微软雅黑" panose="020B0503020204020204" charset="-122"/>
              </a:rPr>
              <a:t>( FES )   </a:t>
            </a:r>
            <a:endParaRPr lang="en-US" altLang="zh-CN" sz="24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400" b="0" dirty="0">
                <a:solidFill>
                  <a:srgbClr val="00000E"/>
                </a:solidFill>
                <a:uFillTx/>
                <a:latin typeface="微软雅黑" panose="020B0503020204020204" charset="-122"/>
                <a:ea typeface="微软雅黑" panose="020B0503020204020204" charset="-122"/>
              </a:rPr>
              <a:t>FES</a:t>
            </a:r>
            <a:r>
              <a:rPr lang="zh-CN" altLang="en-US" sz="2400" b="0" dirty="0">
                <a:solidFill>
                  <a:srgbClr val="00000E"/>
                </a:solidFill>
                <a:uFillTx/>
                <a:latin typeface="微软雅黑" panose="020B0503020204020204" charset="-122"/>
                <a:ea typeface="微软雅黑" panose="020B0503020204020204" charset="-122"/>
              </a:rPr>
              <a:t>是利用一定强度的低频脉冲电流，通过预先设定的刺激程序来刺激一组或多组肌肉，诱发肌肉运动或模拟正常的自主运动，以达到改善或恢复被刺激肌肉或肌群功能的目的。</a:t>
            </a:r>
            <a:r>
              <a:rPr lang="zh-CN" altLang="zh-CN" sz="2400" b="0" dirty="0">
                <a:solidFill>
                  <a:srgbClr val="00000E"/>
                </a:solidFill>
                <a:uFillTx/>
                <a:latin typeface="微软雅黑" panose="020B0503020204020204" charset="-122"/>
                <a:ea typeface="微软雅黑" panose="020B0503020204020204" charset="-122"/>
              </a:rPr>
              <a:t>其特点是可以产生即刻的功能性活动</a:t>
            </a:r>
            <a:r>
              <a:rPr lang="zh-CN" altLang="en-US" sz="2400" b="0" dirty="0">
                <a:solidFill>
                  <a:srgbClr val="00000E"/>
                </a:solidFill>
                <a:uFillTx/>
                <a:latin typeface="微软雅黑" panose="020B0503020204020204" charset="-122"/>
                <a:ea typeface="微软雅黑" panose="020B0503020204020204" charset="-122"/>
              </a:rPr>
              <a:t>。</a:t>
            </a:r>
            <a:endParaRPr lang="zh-CN" altLang="en-US" sz="2400" b="0" dirty="0">
              <a:solidFill>
                <a:srgbClr val="00000E"/>
              </a:solidFill>
              <a:uFillTx/>
              <a:latin typeface="微软雅黑" panose="020B0503020204020204" charset="-122"/>
              <a:ea typeface="微软雅黑" panose="020B0503020204020204" charset="-122"/>
            </a:endParaRPr>
          </a:p>
        </p:txBody>
      </p:sp>
      <p:sp>
        <p:nvSpPr>
          <p:cNvPr id="27653" name="Rectangle 2"/>
          <p:cNvSpPr txBox="1"/>
          <p:nvPr/>
        </p:nvSpPr>
        <p:spPr>
          <a:xfrm>
            <a:off x="1423353" y="-9715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任务一   物理治疗</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8674" name="Rectangle 2"/>
          <p:cNvSpPr>
            <a:spLocks noGrp="1"/>
          </p:cNvSpPr>
          <p:nvPr>
            <p:ph type="title" idx="4294967295"/>
          </p:nvPr>
        </p:nvSpPr>
        <p:spPr>
          <a:xfrm>
            <a:off x="855345" y="1043305"/>
            <a:ext cx="664718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膈神经刺激仪和膀胱控制治疗仪</a:t>
            </a:r>
            <a:endParaRPr lang="en-US" altLang="zh-CN" sz="3200" dirty="0">
              <a:solidFill>
                <a:srgbClr val="00000E"/>
              </a:solidFill>
              <a:latin typeface="微软雅黑" panose="020B0503020204020204" charset="-122"/>
              <a:ea typeface="微软雅黑" panose="020B0503020204020204" charset="-122"/>
            </a:endParaRPr>
          </a:p>
        </p:txBody>
      </p:sp>
      <p:sp>
        <p:nvSpPr>
          <p:cNvPr id="28675" name="矩形 1"/>
          <p:cNvSpPr/>
          <p:nvPr/>
        </p:nvSpPr>
        <p:spPr>
          <a:xfrm>
            <a:off x="855345" y="1989455"/>
            <a:ext cx="10140315" cy="444817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lnSpc>
                <a:spcPct val="120000"/>
              </a:lnSpc>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（三）膈神经刺激仪  </a:t>
            </a:r>
            <a:endParaRPr lang="zh-CN" altLang="en-US" sz="24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20000"/>
              </a:lnSpc>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通常用植入式电极，适用于两类患者：一类是高位脊髓损伤（膈神经核可能部分或完全破坏）；一类是中央小气道通气功能低下 </a:t>
            </a:r>
            <a:r>
              <a:rPr lang="en-US" altLang="zh-CN" sz="2400" b="0" dirty="0">
                <a:solidFill>
                  <a:srgbClr val="00000E"/>
                </a:solidFill>
                <a:uFillTx/>
                <a:latin typeface="微软雅黑" panose="020B0503020204020204" charset="-122"/>
                <a:ea typeface="微软雅黑" panose="020B0503020204020204" charset="-122"/>
              </a:rPr>
              <a:t>(central alveolar hypoventilation</a:t>
            </a:r>
            <a:r>
              <a:rPr lang="zh-CN" altLang="en-US" sz="2400" b="0" dirty="0">
                <a:solidFill>
                  <a:srgbClr val="00000E"/>
                </a:solidFill>
                <a:uFillTx/>
                <a:latin typeface="微软雅黑" panose="020B0503020204020204" charset="-122"/>
                <a:ea typeface="微软雅黑" panose="020B0503020204020204" charset="-122"/>
              </a:rPr>
              <a:t>， </a:t>
            </a:r>
            <a:r>
              <a:rPr lang="en-US" altLang="zh-CN" sz="2400" b="0" dirty="0">
                <a:solidFill>
                  <a:srgbClr val="00000E"/>
                </a:solidFill>
                <a:uFillTx/>
                <a:latin typeface="微软雅黑" panose="020B0503020204020204" charset="-122"/>
                <a:ea typeface="微软雅黑" panose="020B0503020204020204" charset="-122"/>
              </a:rPr>
              <a:t>CAH)</a:t>
            </a:r>
            <a:r>
              <a:rPr lang="zh-CN" altLang="en-US" sz="2400" b="0" dirty="0">
                <a:solidFill>
                  <a:srgbClr val="00000E"/>
                </a:solidFill>
                <a:uFillTx/>
                <a:latin typeface="微软雅黑" panose="020B0503020204020204" charset="-122"/>
                <a:ea typeface="微软雅黑" panose="020B0503020204020204" charset="-122"/>
              </a:rPr>
              <a:t>。</a:t>
            </a:r>
            <a:r>
              <a:rPr lang="en-US" altLang="zh-CN" sz="2400" b="0" dirty="0">
                <a:solidFill>
                  <a:srgbClr val="00000E"/>
                </a:solidFill>
                <a:uFillTx/>
                <a:latin typeface="微软雅黑" panose="020B0503020204020204" charset="-122"/>
                <a:ea typeface="微软雅黑" panose="020B0503020204020204" charset="-122"/>
              </a:rPr>
              <a:t>CAH</a:t>
            </a:r>
            <a:r>
              <a:rPr lang="zh-CN" altLang="en-US" sz="2400" b="0" dirty="0">
                <a:solidFill>
                  <a:srgbClr val="00000E"/>
                </a:solidFill>
                <a:uFillTx/>
                <a:latin typeface="微软雅黑" panose="020B0503020204020204" charset="-122"/>
                <a:ea typeface="微软雅黑" panose="020B0503020204020204" charset="-122"/>
              </a:rPr>
              <a:t>多为先天性，但在脑干损伤或对</a:t>
            </a:r>
            <a:r>
              <a:rPr lang="en-US" altLang="zh-CN" sz="2400" b="0" dirty="0">
                <a:solidFill>
                  <a:srgbClr val="00000E"/>
                </a:solidFill>
                <a:uFillTx/>
                <a:latin typeface="微软雅黑" panose="020B0503020204020204" charset="-122"/>
                <a:ea typeface="微软雅黑" panose="020B0503020204020204" charset="-122"/>
              </a:rPr>
              <a:t>CO2</a:t>
            </a:r>
            <a:r>
              <a:rPr lang="zh-CN" altLang="en-US" sz="2400" b="0" dirty="0">
                <a:solidFill>
                  <a:srgbClr val="00000E"/>
                </a:solidFill>
                <a:uFillTx/>
                <a:latin typeface="微软雅黑" panose="020B0503020204020204" charset="-122"/>
                <a:ea typeface="微软雅黑" panose="020B0503020204020204" charset="-122"/>
              </a:rPr>
              <a:t>不敏感的患者也可以出现。患者清醒时呼吸功能正常，入睡后容易出现呼吸暂停，需要用膈神经刺激仪治疗，但要除外睡眠中有上呼吸道阻塞。</a:t>
            </a:r>
            <a:endParaRPr lang="en-US" altLang="zh-CN" sz="24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20000"/>
              </a:lnSpc>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（四）膀胱控制治疗仪  </a:t>
            </a:r>
            <a:endParaRPr lang="en-US" altLang="zh-CN" sz="24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20000"/>
              </a:lnSpc>
              <a:spcBef>
                <a:spcPct val="0"/>
              </a:spcBef>
              <a:buClrTx/>
              <a:buFont typeface="Arial" panose="020B0604020202020204" pitchFamily="34" charset="0"/>
              <a:buNone/>
            </a:pPr>
            <a:r>
              <a:rPr lang="zh-CN" altLang="zh-CN" sz="2400" b="0" dirty="0">
                <a:solidFill>
                  <a:srgbClr val="00000E"/>
                </a:solidFill>
                <a:uFillTx/>
                <a:latin typeface="微软雅黑" panose="020B0503020204020204" charset="-122"/>
                <a:ea typeface="微软雅黑" panose="020B0503020204020204" charset="-122"/>
              </a:rPr>
              <a:t>利用植入电极刺激支配膀胱的神经或神经根</a:t>
            </a:r>
            <a:r>
              <a:rPr lang="en-US" altLang="zh-CN" sz="2400" b="0" dirty="0">
                <a:solidFill>
                  <a:srgbClr val="00000E"/>
                </a:solidFill>
                <a:uFillTx/>
                <a:latin typeface="微软雅黑" panose="020B0503020204020204" charset="-122"/>
                <a:ea typeface="微软雅黑" panose="020B0503020204020204" charset="-122"/>
              </a:rPr>
              <a:t>(</a:t>
            </a:r>
            <a:r>
              <a:rPr lang="zh-CN" altLang="zh-CN" sz="2400" b="0" dirty="0">
                <a:solidFill>
                  <a:srgbClr val="00000E"/>
                </a:solidFill>
                <a:uFillTx/>
                <a:latin typeface="微软雅黑" panose="020B0503020204020204" charset="-122"/>
                <a:ea typeface="微软雅黑" panose="020B0503020204020204" charset="-122"/>
              </a:rPr>
              <a:t>如骶神经前根</a:t>
            </a:r>
            <a:r>
              <a:rPr lang="en-US" altLang="zh-CN" sz="2400" b="0" dirty="0">
                <a:solidFill>
                  <a:srgbClr val="00000E"/>
                </a:solidFill>
                <a:uFillTx/>
                <a:latin typeface="微软雅黑" panose="020B0503020204020204" charset="-122"/>
                <a:ea typeface="微软雅黑" panose="020B0503020204020204" charset="-122"/>
              </a:rPr>
              <a:t>)</a:t>
            </a:r>
            <a:r>
              <a:rPr lang="zh-CN" altLang="zh-CN" sz="2400" b="0" dirty="0">
                <a:solidFill>
                  <a:srgbClr val="00000E"/>
                </a:solidFill>
                <a:uFillTx/>
                <a:latin typeface="微软雅黑" panose="020B0503020204020204" charset="-122"/>
                <a:ea typeface="微软雅黑" panose="020B0503020204020204" charset="-122"/>
              </a:rPr>
              <a:t>。治疗有</a:t>
            </a:r>
            <a:r>
              <a:rPr lang="en-US" altLang="zh-CN" sz="2400" b="0" dirty="0">
                <a:solidFill>
                  <a:srgbClr val="00000E"/>
                </a:solidFill>
                <a:uFillTx/>
                <a:latin typeface="微软雅黑" panose="020B0503020204020204" charset="-122"/>
                <a:ea typeface="微软雅黑" panose="020B0503020204020204" charset="-122"/>
              </a:rPr>
              <a:t>2</a:t>
            </a:r>
            <a:r>
              <a:rPr lang="zh-CN" altLang="zh-CN" sz="2400" b="0" dirty="0">
                <a:solidFill>
                  <a:srgbClr val="00000E"/>
                </a:solidFill>
                <a:uFillTx/>
                <a:latin typeface="微软雅黑" panose="020B0503020204020204" charset="-122"/>
                <a:ea typeface="微软雅黑" panose="020B0503020204020204" charset="-122"/>
              </a:rPr>
              <a:t>个目的：一是恢复膀胱的控制能力；二是达到有效排空。</a:t>
            </a:r>
            <a:endParaRPr lang="zh-CN" altLang="zh-CN" sz="2400" b="0" dirty="0">
              <a:solidFill>
                <a:srgbClr val="00000E"/>
              </a:solidFill>
              <a:uFillTx/>
              <a:latin typeface="微软雅黑" panose="020B0503020204020204" charset="-122"/>
              <a:ea typeface="微软雅黑" panose="020B0503020204020204" charset="-122"/>
            </a:endParaRPr>
          </a:p>
          <a:p>
            <a:pPr marL="0" lvl="0" indent="0" algn="just" eaLnBrk="1" hangingPunct="1">
              <a:spcBef>
                <a:spcPct val="0"/>
              </a:spcBef>
              <a:buClrTx/>
              <a:buFont typeface="Arial" panose="020B0604020202020204" pitchFamily="34" charset="0"/>
              <a:buNone/>
            </a:pPr>
            <a:endParaRPr lang="zh-CN" altLang="zh-CN" sz="2400" b="0" dirty="0">
              <a:solidFill>
                <a:srgbClr val="00000E"/>
              </a:solidFill>
              <a:uFillTx/>
              <a:latin typeface="微软雅黑" panose="020B0503020204020204" charset="-122"/>
              <a:ea typeface="微软雅黑" panose="020B0503020204020204" charset="-122"/>
            </a:endParaRPr>
          </a:p>
        </p:txBody>
      </p:sp>
      <p:sp>
        <p:nvSpPr>
          <p:cNvPr id="2" name="文本框 1"/>
          <p:cNvSpPr txBox="1"/>
          <p:nvPr/>
        </p:nvSpPr>
        <p:spPr>
          <a:xfrm>
            <a:off x="11231245" y="4176395"/>
            <a:ext cx="4064000" cy="368300"/>
          </a:xfrm>
          <a:prstGeom prst="rect">
            <a:avLst/>
          </a:prstGeom>
          <a:pattFill prst="pct5">
            <a:fgClr>
              <a:schemeClr val="accent3"/>
            </a:fgClr>
            <a:bgClr>
              <a:schemeClr val="bg1"/>
            </a:bgClr>
          </a:pattFill>
        </p:spPr>
        <p:txBody>
          <a:bodyPr wrap="square" rtlCol="0">
            <a:spAutoFit/>
          </a:bodyPr>
          <a:lstStyle/>
          <a:p>
            <a:endParaRPr lang="zh-CN" altLang="en-US"/>
          </a:p>
        </p:txBody>
      </p:sp>
      <p:sp>
        <p:nvSpPr>
          <p:cNvPr id="3" name="文本框 2"/>
          <p:cNvSpPr txBox="1"/>
          <p:nvPr/>
        </p:nvSpPr>
        <p:spPr>
          <a:xfrm>
            <a:off x="4073525" y="0"/>
            <a:ext cx="6356350" cy="645160"/>
          </a:xfrm>
          <a:prstGeom prst="rect">
            <a:avLst/>
          </a:prstGeom>
          <a:noFill/>
        </p:spPr>
        <p:txBody>
          <a:bodyPr wrap="square" rtlCol="0" anchor="t">
            <a:spAutoFit/>
          </a:bodyPr>
          <a:lstStyle/>
          <a:p>
            <a:r>
              <a:rPr lang="zh-CN" altLang="en-US" sz="3600" b="1" dirty="0">
                <a:solidFill>
                  <a:schemeClr val="tx1"/>
                </a:solidFill>
                <a:uFillTx/>
                <a:latin typeface="微软雅黑" panose="020B0503020204020204" charset="-122"/>
                <a:ea typeface="微软雅黑" panose="020B0503020204020204" charset="-122"/>
                <a:sym typeface="+mn-ea"/>
              </a:rPr>
              <a:t>任务一   物理治疗</a:t>
            </a:r>
            <a:endParaRPr lang="zh-CN" altLang="en-US" sz="3600" b="1" dirty="0">
              <a:solidFill>
                <a:schemeClr val="tx1"/>
              </a:solidFill>
              <a:uFillTx/>
              <a:latin typeface="微软雅黑" panose="020B0503020204020204" charset="-122"/>
              <a:ea typeface="微软雅黑" panose="020B050302020402020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9698" name="Rectangle 2"/>
          <p:cNvSpPr>
            <a:spLocks noGrp="1"/>
          </p:cNvSpPr>
          <p:nvPr>
            <p:ph type="title" idx="4294967295"/>
          </p:nvPr>
        </p:nvSpPr>
        <p:spPr>
          <a:xfrm>
            <a:off x="704850" y="1125855"/>
            <a:ext cx="6646545"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经皮电神经刺激</a:t>
            </a:r>
            <a:endParaRPr lang="en-US" altLang="zh-CN" sz="3200" dirty="0">
              <a:solidFill>
                <a:srgbClr val="00000E"/>
              </a:solidFill>
              <a:latin typeface="微软雅黑" panose="020B0503020204020204" charset="-122"/>
              <a:ea typeface="微软雅黑" panose="020B0503020204020204" charset="-122"/>
            </a:endParaRPr>
          </a:p>
        </p:txBody>
      </p:sp>
      <p:sp>
        <p:nvSpPr>
          <p:cNvPr id="29699" name="矩形 1"/>
          <p:cNvSpPr/>
          <p:nvPr/>
        </p:nvSpPr>
        <p:spPr>
          <a:xfrm>
            <a:off x="704850" y="1932940"/>
            <a:ext cx="10915650" cy="481457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lnSpc>
                <a:spcPct val="130000"/>
              </a:lnSpc>
              <a:spcBef>
                <a:spcPct val="0"/>
              </a:spcBef>
              <a:buClrTx/>
              <a:buFont typeface="Arial" panose="020B0604020202020204" pitchFamily="34" charset="0"/>
              <a:buNone/>
            </a:pPr>
            <a:r>
              <a:rPr lang="zh-CN" altLang="en-US" sz="2000" b="0" dirty="0">
                <a:solidFill>
                  <a:srgbClr val="00000E"/>
                </a:solidFill>
                <a:ea typeface="宋体" panose="02010600030101010101" pitchFamily="2" charset="-122"/>
              </a:rPr>
              <a:t>（</a:t>
            </a:r>
            <a:r>
              <a:rPr lang="zh-CN" altLang="en-US" sz="2200" b="0" dirty="0">
                <a:solidFill>
                  <a:srgbClr val="00000E"/>
                </a:solidFill>
                <a:uFillTx/>
                <a:latin typeface="微软雅黑" panose="020B0503020204020204" charset="-122"/>
                <a:ea typeface="微软雅黑" panose="020B0503020204020204" charset="-122"/>
              </a:rPr>
              <a:t>五）经皮电神经刺激（</a:t>
            </a:r>
            <a:r>
              <a:rPr lang="en-US" altLang="zh-CN" sz="2200" b="0" dirty="0">
                <a:solidFill>
                  <a:srgbClr val="00000E"/>
                </a:solidFill>
                <a:uFillTx/>
                <a:latin typeface="微软雅黑" panose="020B0503020204020204" charset="-122"/>
                <a:ea typeface="微软雅黑" panose="020B0503020204020204" charset="-122"/>
              </a:rPr>
              <a:t>TENS)  </a:t>
            </a:r>
            <a:endParaRPr lang="en-US" altLang="zh-CN" sz="22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30000"/>
              </a:lnSpc>
              <a:spcBef>
                <a:spcPct val="0"/>
              </a:spcBef>
              <a:buClrTx/>
              <a:buFont typeface="Arial" panose="020B0604020202020204" pitchFamily="34" charset="0"/>
              <a:buNone/>
            </a:pPr>
            <a:r>
              <a:rPr lang="zh-CN" altLang="en-US" sz="2200" b="0" dirty="0">
                <a:solidFill>
                  <a:srgbClr val="00000E"/>
                </a:solidFill>
                <a:uFillTx/>
                <a:latin typeface="微软雅黑" panose="020B0503020204020204" charset="-122"/>
                <a:ea typeface="微软雅黑" panose="020B0503020204020204" charset="-122"/>
              </a:rPr>
              <a:t>是将电极放在皮肤表面，通过低频脉冲直流电刺激神经纤维，达到治疗目的</a:t>
            </a:r>
            <a:endParaRPr lang="en-US" altLang="zh-CN" sz="22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30000"/>
              </a:lnSpc>
              <a:spcBef>
                <a:spcPct val="0"/>
              </a:spcBef>
              <a:buClrTx/>
              <a:buFont typeface="Arial" panose="020B0604020202020204" pitchFamily="34" charset="0"/>
              <a:buNone/>
            </a:pPr>
            <a:endParaRPr lang="en-US" altLang="zh-CN" sz="22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30000"/>
              </a:lnSpc>
              <a:spcBef>
                <a:spcPct val="0"/>
              </a:spcBef>
              <a:buClrTx/>
              <a:buFont typeface="Arial" panose="020B0604020202020204" pitchFamily="34" charset="0"/>
              <a:buNone/>
            </a:pPr>
            <a:r>
              <a:rPr lang="zh-CN" altLang="en-US" sz="2200" b="0" dirty="0">
                <a:solidFill>
                  <a:srgbClr val="00000E"/>
                </a:solidFill>
                <a:uFillTx/>
                <a:latin typeface="微软雅黑" panose="020B0503020204020204" charset="-122"/>
                <a:ea typeface="微软雅黑" panose="020B0503020204020204" charset="-122"/>
              </a:rPr>
              <a:t>①通用型</a:t>
            </a:r>
            <a:r>
              <a:rPr lang="en-US" altLang="zh-CN" sz="2200" b="0" dirty="0">
                <a:solidFill>
                  <a:srgbClr val="00000E"/>
                </a:solidFill>
                <a:uFillTx/>
                <a:latin typeface="微软雅黑" panose="020B0503020204020204" charset="-122"/>
                <a:ea typeface="微软雅黑" panose="020B0503020204020204" charset="-122"/>
              </a:rPr>
              <a:t>(conventional TENS) </a:t>
            </a:r>
            <a:r>
              <a:rPr lang="zh-CN" altLang="en-US" sz="2200" b="0" dirty="0">
                <a:solidFill>
                  <a:srgbClr val="00000E"/>
                </a:solidFill>
                <a:uFillTx/>
                <a:latin typeface="微软雅黑" panose="020B0503020204020204" charset="-122"/>
                <a:ea typeface="微软雅黑" panose="020B0503020204020204" charset="-122"/>
              </a:rPr>
              <a:t>为感觉水平刺激②针灸型</a:t>
            </a:r>
            <a:r>
              <a:rPr lang="en-US" altLang="zh-CN" sz="2200" b="0" dirty="0">
                <a:solidFill>
                  <a:srgbClr val="00000E"/>
                </a:solidFill>
                <a:uFillTx/>
                <a:latin typeface="微软雅黑" panose="020B0503020204020204" charset="-122"/>
                <a:ea typeface="微软雅黑" panose="020B0503020204020204" charset="-122"/>
              </a:rPr>
              <a:t>(acupuncture-like TENS) </a:t>
            </a:r>
            <a:r>
              <a:rPr lang="zh-CN" altLang="en-US" sz="2200" b="0" dirty="0">
                <a:solidFill>
                  <a:srgbClr val="00000E"/>
                </a:solidFill>
                <a:uFillTx/>
                <a:latin typeface="微软雅黑" panose="020B0503020204020204" charset="-122"/>
                <a:ea typeface="微软雅黑" panose="020B0503020204020204" charset="-122"/>
              </a:rPr>
              <a:t>为运动水平刺激③混合型</a:t>
            </a:r>
            <a:r>
              <a:rPr lang="en-US" altLang="zh-CN" sz="2200" b="0" dirty="0">
                <a:solidFill>
                  <a:srgbClr val="00000E"/>
                </a:solidFill>
                <a:uFillTx/>
                <a:latin typeface="微软雅黑" panose="020B0503020204020204" charset="-122"/>
                <a:ea typeface="微软雅黑" panose="020B0503020204020204" charset="-122"/>
              </a:rPr>
              <a:t>(burst train TENS) </a:t>
            </a:r>
            <a:r>
              <a:rPr lang="zh-CN" altLang="en-US" sz="2200" b="0" dirty="0">
                <a:solidFill>
                  <a:srgbClr val="00000E"/>
                </a:solidFill>
                <a:uFillTx/>
                <a:latin typeface="微软雅黑" panose="020B0503020204020204" charset="-122"/>
                <a:ea typeface="微软雅黑" panose="020B0503020204020204" charset="-122"/>
              </a:rPr>
              <a:t>④调制型</a:t>
            </a:r>
            <a:r>
              <a:rPr lang="en-US" altLang="zh-CN" sz="2200" b="0" dirty="0">
                <a:solidFill>
                  <a:srgbClr val="00000E"/>
                </a:solidFill>
                <a:uFillTx/>
                <a:latin typeface="微软雅黑" panose="020B0503020204020204" charset="-122"/>
                <a:ea typeface="微软雅黑" panose="020B0503020204020204" charset="-122"/>
              </a:rPr>
              <a:t>(modulation mode)</a:t>
            </a:r>
            <a:endParaRPr lang="en-US" altLang="zh-CN" sz="22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30000"/>
              </a:lnSpc>
              <a:spcBef>
                <a:spcPct val="0"/>
              </a:spcBef>
              <a:buClrTx/>
              <a:buFont typeface="Arial" panose="020B0604020202020204" pitchFamily="34" charset="0"/>
              <a:buNone/>
            </a:pPr>
            <a:endParaRPr lang="en-US" altLang="zh-CN" sz="2200" b="0" dirty="0">
              <a:solidFill>
                <a:srgbClr val="00000E"/>
              </a:solidFill>
              <a:uFillTx/>
              <a:latin typeface="微软雅黑" panose="020B0503020204020204" charset="-122"/>
              <a:ea typeface="微软雅黑" panose="020B0503020204020204" charset="-122"/>
            </a:endParaRPr>
          </a:p>
          <a:p>
            <a:pPr marL="0" lvl="0" indent="0" algn="just" eaLnBrk="1" hangingPunct="1">
              <a:lnSpc>
                <a:spcPct val="130000"/>
              </a:lnSpc>
              <a:spcBef>
                <a:spcPct val="0"/>
              </a:spcBef>
              <a:buClrTx/>
              <a:buFont typeface="Arial" panose="020B0604020202020204" pitchFamily="34" charset="0"/>
              <a:buNone/>
            </a:pPr>
            <a:r>
              <a:rPr lang="en-US" altLang="zh-CN" sz="2200" b="0" dirty="0">
                <a:solidFill>
                  <a:srgbClr val="00000E"/>
                </a:solidFill>
                <a:uFillTx/>
                <a:latin typeface="微软雅黑" panose="020B0503020204020204" charset="-122"/>
                <a:ea typeface="微软雅黑" panose="020B0503020204020204" charset="-122"/>
              </a:rPr>
              <a:t>TENS:</a:t>
            </a:r>
            <a:r>
              <a:rPr lang="zh-CN" altLang="zh-CN" sz="2200" b="0" dirty="0">
                <a:solidFill>
                  <a:srgbClr val="00000E"/>
                </a:solidFill>
                <a:uFillTx/>
                <a:latin typeface="微软雅黑" panose="020B0503020204020204" charset="-122"/>
                <a:ea typeface="微软雅黑" panose="020B0503020204020204" charset="-122"/>
              </a:rPr>
              <a:t>除了用于治疗各种类型的疼痛之外</a:t>
            </a:r>
            <a:r>
              <a:rPr lang="en-US" altLang="zh-CN" sz="2200" b="0" dirty="0">
                <a:solidFill>
                  <a:srgbClr val="00000E"/>
                </a:solidFill>
                <a:uFillTx/>
                <a:latin typeface="微软雅黑" panose="020B0503020204020204" charset="-122"/>
                <a:ea typeface="微软雅黑" panose="020B0503020204020204" charset="-122"/>
              </a:rPr>
              <a:t>,</a:t>
            </a:r>
            <a:r>
              <a:rPr lang="zh-CN" altLang="zh-CN" sz="2200" b="0" dirty="0">
                <a:solidFill>
                  <a:srgbClr val="00000E"/>
                </a:solidFill>
                <a:uFillTx/>
                <a:latin typeface="微软雅黑" panose="020B0503020204020204" charset="-122"/>
                <a:ea typeface="微软雅黑" panose="020B0503020204020204" charset="-122"/>
              </a:rPr>
              <a:t>尚可用于治疗脑损伤患者的肢体瘫痪</a:t>
            </a:r>
            <a:r>
              <a:rPr lang="en-US" altLang="zh-CN" sz="2200" b="0" dirty="0">
                <a:solidFill>
                  <a:srgbClr val="00000E"/>
                </a:solidFill>
                <a:uFillTx/>
                <a:latin typeface="微软雅黑" panose="020B0503020204020204" charset="-122"/>
                <a:ea typeface="微软雅黑" panose="020B0503020204020204" charset="-122"/>
              </a:rPr>
              <a:t>,</a:t>
            </a:r>
            <a:r>
              <a:rPr lang="zh-CN" altLang="zh-CN" sz="2200" b="0" dirty="0">
                <a:solidFill>
                  <a:srgbClr val="00000E"/>
                </a:solidFill>
                <a:uFillTx/>
                <a:latin typeface="微软雅黑" panose="020B0503020204020204" charset="-122"/>
                <a:ea typeface="微软雅黑" panose="020B0503020204020204" charset="-122"/>
              </a:rPr>
              <a:t>减轻肌肉痉挛；治疗不稳定性心绞痛，缓解肿瘤患者化疗时出现的恶心和呕吐等副作用，减轻</a:t>
            </a:r>
            <a:r>
              <a:rPr lang="en-US" altLang="zh-CN" sz="2200" b="0" dirty="0">
                <a:solidFill>
                  <a:srgbClr val="00000E"/>
                </a:solidFill>
                <a:uFillTx/>
                <a:latin typeface="微软雅黑" panose="020B0503020204020204" charset="-122"/>
                <a:ea typeface="微软雅黑" panose="020B0503020204020204" charset="-122"/>
              </a:rPr>
              <a:t>Down</a:t>
            </a:r>
            <a:r>
              <a:rPr lang="zh-CN" altLang="zh-CN" sz="2200" b="0" dirty="0">
                <a:solidFill>
                  <a:srgbClr val="00000E"/>
                </a:solidFill>
                <a:uFillTx/>
                <a:latin typeface="微软雅黑" panose="020B0503020204020204" charset="-122"/>
                <a:ea typeface="微软雅黑" panose="020B0503020204020204" charset="-122"/>
              </a:rPr>
              <a:t>综合征患者的自我伤害行为，改善下肢烧伤患者烧伤局部的血液循环，改善早期</a:t>
            </a:r>
            <a:r>
              <a:rPr lang="en-US" altLang="zh-CN" sz="2200" b="0" dirty="0">
                <a:solidFill>
                  <a:srgbClr val="00000E"/>
                </a:solidFill>
                <a:uFillTx/>
                <a:latin typeface="微软雅黑" panose="020B0503020204020204" charset="-122"/>
                <a:ea typeface="微软雅黑" panose="020B0503020204020204" charset="-122"/>
              </a:rPr>
              <a:t>Alzheimer</a:t>
            </a:r>
            <a:r>
              <a:rPr lang="zh-CN" altLang="zh-CN" sz="2200" b="0" dirty="0">
                <a:solidFill>
                  <a:srgbClr val="00000E"/>
                </a:solidFill>
                <a:uFillTx/>
                <a:latin typeface="微软雅黑" panose="020B0503020204020204" charset="-122"/>
                <a:ea typeface="微软雅黑" panose="020B0503020204020204" charset="-122"/>
              </a:rPr>
              <a:t>患者的非语言性短期和长期记忆，语言性长期记忆和语言的流利性，</a:t>
            </a:r>
            <a:endParaRPr lang="zh-CN" altLang="zh-CN" sz="2200" b="0" dirty="0">
              <a:solidFill>
                <a:srgbClr val="00000E"/>
              </a:solidFill>
              <a:uFillTx/>
              <a:latin typeface="微软雅黑" panose="020B0503020204020204" charset="-122"/>
              <a:ea typeface="微软雅黑" panose="020B0503020204020204" charset="-122"/>
            </a:endParaRPr>
          </a:p>
        </p:txBody>
      </p:sp>
      <p:sp>
        <p:nvSpPr>
          <p:cNvPr id="29700" name="Rectangle 2"/>
          <p:cNvSpPr txBox="1"/>
          <p:nvPr/>
        </p:nvSpPr>
        <p:spPr>
          <a:xfrm>
            <a:off x="1199515" y="106680"/>
            <a:ext cx="8664575" cy="1019175"/>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sym typeface="+mn-ea"/>
              </a:rPr>
              <a:t>任务一   物理治疗</a:t>
            </a:r>
            <a:endParaRPr lang="zh-CN" altLang="en-US" sz="3200" dirty="0">
              <a:solidFill>
                <a:schemeClr val="bg1"/>
              </a:solidFill>
              <a:latin typeface="微软雅黑" panose="020B0503020204020204" charset="-122"/>
              <a:ea typeface="微软雅黑" panose="020B0503020204020204" charset="-122"/>
            </a:endParaRPr>
          </a:p>
          <a:p>
            <a:pPr marL="0" lvl="0" indent="0" algn="ctr" eaLnBrk="1" hangingPunct="1">
              <a:spcBef>
                <a:spcPct val="0"/>
              </a:spcBef>
              <a:buClrTx/>
              <a:buNone/>
            </a:pPr>
            <a:r>
              <a:rPr lang="zh-CN" altLang="en-US" sz="3200" dirty="0">
                <a:solidFill>
                  <a:schemeClr val="bg1"/>
                </a:solidFill>
                <a:latin typeface="微软雅黑" panose="020B0503020204020204" charset="-122"/>
                <a:ea typeface="微软雅黑" panose="020B0503020204020204" charset="-122"/>
              </a:rPr>
              <a:t>一   物理治疗</a:t>
            </a:r>
            <a:endParaRPr lang="zh-CN" altLang="en-US" sz="36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0722" name="矩形 1"/>
          <p:cNvSpPr/>
          <p:nvPr/>
        </p:nvSpPr>
        <p:spPr>
          <a:xfrm>
            <a:off x="1261745" y="1611630"/>
            <a:ext cx="9876790" cy="47453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70000"/>
              </a:lnSpc>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a:t>
            </a:r>
            <a:r>
              <a:rPr lang="zh-CN" altLang="en-US" sz="2200" b="0" dirty="0">
                <a:solidFill>
                  <a:srgbClr val="00000E"/>
                </a:solidFill>
                <a:uFillTx/>
                <a:latin typeface="微软雅黑" panose="020B0503020204020204" charset="-122"/>
                <a:ea typeface="微软雅黑" panose="020B0503020204020204" charset="-122"/>
              </a:rPr>
              <a:t>六）肌电生物反馈疗法  </a:t>
            </a:r>
            <a:endParaRPr lang="zh-CN" altLang="en-US" sz="2200" b="0" dirty="0">
              <a:solidFill>
                <a:srgbClr val="00000E"/>
              </a:solidFill>
              <a:uFillTx/>
              <a:latin typeface="微软雅黑" panose="020B0503020204020204" charset="-122"/>
              <a:ea typeface="微软雅黑" panose="020B0503020204020204" charset="-122"/>
            </a:endParaRPr>
          </a:p>
          <a:p>
            <a:pPr marL="0" lvl="0" indent="0" eaLnBrk="1" hangingPunct="1">
              <a:lnSpc>
                <a:spcPct val="170000"/>
              </a:lnSpc>
              <a:spcBef>
                <a:spcPct val="0"/>
              </a:spcBef>
              <a:buClrTx/>
              <a:buFont typeface="Arial" panose="020B0604020202020204" pitchFamily="34" charset="0"/>
              <a:buNone/>
            </a:pPr>
            <a:r>
              <a:rPr lang="zh-CN" altLang="en-US" sz="2200" b="0" dirty="0">
                <a:solidFill>
                  <a:srgbClr val="00000E"/>
                </a:solidFill>
                <a:uFillTx/>
                <a:latin typeface="微软雅黑" panose="020B0503020204020204" charset="-122"/>
                <a:ea typeface="微软雅黑" panose="020B0503020204020204" charset="-122"/>
              </a:rPr>
              <a:t>是用患者自己的肌电信号反馈回仪器，控制电刺激输出。具有生物反馈、认知再学习、促进本体感觉恢复的作用。仪器能自动检测瘫痪肌肉的肌电信号，动态设定阈值，重建大脑和瘫痪肌肉的功能联系，充分调动患者的积极性，促进患者达到越来越高的目标。因此，比普通的神经肌肉电刺激疗法有更好的疗效。肌电生物反馈疗法可应用于脑血管意外、颅脑外伤引起的偏瘫，脊髓损伤截瘫、周围神经损伤引起的肌无力、偏头痛、紧张性头痛、失眠、神经症、焦虑症、高血压病、痉挛性斜颈等</a:t>
            </a:r>
            <a:r>
              <a:rPr lang="zh-CN" altLang="en-US" sz="2000" b="0" dirty="0">
                <a:solidFill>
                  <a:srgbClr val="00000E"/>
                </a:solidFill>
                <a:latin typeface="微软雅黑" panose="020B0503020204020204" charset="-122"/>
                <a:ea typeface="微软雅黑" panose="020B0503020204020204" charset="-122"/>
              </a:rPr>
              <a:t>。</a:t>
            </a:r>
            <a:endParaRPr lang="zh-CN" altLang="en-US" sz="2000" b="0" dirty="0">
              <a:solidFill>
                <a:srgbClr val="00000E"/>
              </a:solidFill>
              <a:latin typeface="微软雅黑" panose="020B0503020204020204" charset="-122"/>
              <a:ea typeface="微软雅黑" panose="020B0503020204020204" charset="-122"/>
            </a:endParaRPr>
          </a:p>
        </p:txBody>
      </p:sp>
      <p:sp>
        <p:nvSpPr>
          <p:cNvPr id="30723" name="Rectangle 2"/>
          <p:cNvSpPr txBox="1"/>
          <p:nvPr/>
        </p:nvSpPr>
        <p:spPr>
          <a:xfrm>
            <a:off x="1463358" y="-13017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tx1"/>
                </a:solidFill>
                <a:uFillTx/>
                <a:latin typeface="微软雅黑" panose="020B0503020204020204" charset="-122"/>
                <a:ea typeface="微软雅黑" panose="020B0503020204020204" charset="-122"/>
                <a:sym typeface="+mn-ea"/>
              </a:rPr>
              <a:t>任务一   物理治疗</a:t>
            </a:r>
            <a:endParaRPr lang="zh-CN" altLang="en-US" sz="3600" dirty="0">
              <a:solidFill>
                <a:schemeClr val="bg1"/>
              </a:solidFill>
              <a:latin typeface="微软雅黑" panose="020B0503020204020204" charset="-122"/>
              <a:ea typeface="微软雅黑" panose="020B0503020204020204" charset="-122"/>
            </a:endParaRPr>
          </a:p>
        </p:txBody>
      </p:sp>
      <p:sp>
        <p:nvSpPr>
          <p:cNvPr id="30724" name="文本框 3"/>
          <p:cNvSpPr txBox="1"/>
          <p:nvPr/>
        </p:nvSpPr>
        <p:spPr>
          <a:xfrm>
            <a:off x="1261745" y="815658"/>
            <a:ext cx="3529013" cy="58356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3200" dirty="0">
                <a:solidFill>
                  <a:srgbClr val="00000E"/>
                </a:solidFill>
                <a:latin typeface="微软雅黑" panose="020B0503020204020204" charset="-122"/>
                <a:ea typeface="微软雅黑" panose="020B0503020204020204" charset="-122"/>
              </a:rPr>
              <a:t>肌电生物反馈疗法</a:t>
            </a:r>
            <a:endParaRPr lang="zh-CN" altLang="en-US" sz="3200" dirty="0">
              <a:solidFill>
                <a:schemeClr val="tx1"/>
              </a:solidFill>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1746" name="矩形 3"/>
          <p:cNvSpPr/>
          <p:nvPr/>
        </p:nvSpPr>
        <p:spPr>
          <a:xfrm>
            <a:off x="1414145" y="1473200"/>
            <a:ext cx="9531985" cy="464058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70000"/>
              </a:lnSpc>
              <a:spcBef>
                <a:spcPct val="0"/>
              </a:spcBef>
              <a:buClrTx/>
              <a:buFont typeface="Arial" panose="020B0604020202020204" pitchFamily="34" charset="0"/>
              <a:buNone/>
            </a:pPr>
            <a:endParaRPr lang="en-US" altLang="zh-CN" sz="2000" b="0" dirty="0">
              <a:solidFill>
                <a:srgbClr val="00000E"/>
              </a:solidFill>
              <a:ea typeface="宋体" panose="02010600030101010101" pitchFamily="2" charset="-122"/>
            </a:endParaRPr>
          </a:p>
          <a:p>
            <a:pPr marL="0" lvl="0" indent="0" eaLnBrk="1" hangingPunct="1">
              <a:lnSpc>
                <a:spcPct val="170000"/>
              </a:lnSpc>
              <a:spcBef>
                <a:spcPct val="0"/>
              </a:spcBef>
              <a:buClrTx/>
              <a:buFont typeface="Arial" panose="020B0604020202020204" pitchFamily="34" charset="0"/>
              <a:buNone/>
            </a:pPr>
            <a:r>
              <a:rPr lang="zh-CN" altLang="en-US" sz="2000" b="0" dirty="0">
                <a:solidFill>
                  <a:srgbClr val="00000E"/>
                </a:solidFill>
                <a:ea typeface="宋体" panose="02010600030101010101" pitchFamily="2" charset="-122"/>
              </a:rPr>
              <a:t>（</a:t>
            </a:r>
            <a:r>
              <a:rPr lang="zh-CN" altLang="en-US" sz="2200" b="0" dirty="0">
                <a:solidFill>
                  <a:srgbClr val="00000E"/>
                </a:solidFill>
                <a:uFillTx/>
                <a:latin typeface="微软雅黑" panose="020B0503020204020204" charset="-122"/>
                <a:ea typeface="微软雅黑" panose="020B0503020204020204" charset="-122"/>
              </a:rPr>
              <a:t>七）</a:t>
            </a:r>
            <a:r>
              <a:rPr lang="zh-CN" altLang="zh-CN" sz="2200" b="0" dirty="0">
                <a:solidFill>
                  <a:srgbClr val="00000E"/>
                </a:solidFill>
                <a:uFillTx/>
                <a:latin typeface="微软雅黑" panose="020B0503020204020204" charset="-122"/>
                <a:ea typeface="微软雅黑" panose="020B0503020204020204" charset="-122"/>
              </a:rPr>
              <a:t>经颅磁刺激技术（</a:t>
            </a:r>
            <a:r>
              <a:rPr lang="en-US" altLang="zh-CN" sz="2200" b="0" dirty="0">
                <a:solidFill>
                  <a:srgbClr val="00000E"/>
                </a:solidFill>
                <a:uFillTx/>
                <a:latin typeface="微软雅黑" panose="020B0503020204020204" charset="-122"/>
                <a:ea typeface="微软雅黑" panose="020B0503020204020204" charset="-122"/>
              </a:rPr>
              <a:t>TMS </a:t>
            </a:r>
            <a:r>
              <a:rPr lang="zh-CN" altLang="zh-CN" sz="2200" b="0" dirty="0">
                <a:solidFill>
                  <a:srgbClr val="00000E"/>
                </a:solidFill>
                <a:uFillTx/>
                <a:latin typeface="微软雅黑" panose="020B0503020204020204" charset="-122"/>
                <a:ea typeface="微软雅黑" panose="020B0503020204020204" charset="-122"/>
              </a:rPr>
              <a:t>）</a:t>
            </a:r>
            <a:endParaRPr lang="zh-CN" altLang="zh-CN" sz="2200" b="0" dirty="0">
              <a:solidFill>
                <a:srgbClr val="00000E"/>
              </a:solidFill>
              <a:uFillTx/>
              <a:latin typeface="微软雅黑" panose="020B0503020204020204" charset="-122"/>
              <a:ea typeface="微软雅黑" panose="020B0503020204020204" charset="-122"/>
            </a:endParaRPr>
          </a:p>
          <a:p>
            <a:pPr marL="0" lvl="0" indent="0" eaLnBrk="1" hangingPunct="1">
              <a:lnSpc>
                <a:spcPct val="170000"/>
              </a:lnSpc>
              <a:spcBef>
                <a:spcPct val="0"/>
              </a:spcBef>
              <a:buClrTx/>
              <a:buFont typeface="Arial" panose="020B0604020202020204" pitchFamily="34" charset="0"/>
              <a:buNone/>
            </a:pPr>
            <a:r>
              <a:rPr lang="zh-CN" altLang="en-US" sz="2200" b="0" dirty="0">
                <a:solidFill>
                  <a:srgbClr val="00000E"/>
                </a:solidFill>
                <a:uFillTx/>
                <a:latin typeface="微软雅黑" panose="020B0503020204020204" charset="-122"/>
                <a:ea typeface="微软雅黑" panose="020B0503020204020204" charset="-122"/>
              </a:rPr>
              <a:t>是一种无痛、无创的绿色治疗方法，磁信号可以无衰减地透过颅骨而刺激到大脑神经，实际应用中并不局限于头脑的刺激，外周神经肌肉同样可以刺激，因此现在都叫它为“磁刺激”。根据</a:t>
            </a:r>
            <a:r>
              <a:rPr lang="en-US" altLang="zh-CN" sz="2200" b="0" dirty="0">
                <a:solidFill>
                  <a:srgbClr val="00000E"/>
                </a:solidFill>
                <a:uFillTx/>
                <a:latin typeface="微软雅黑" panose="020B0503020204020204" charset="-122"/>
                <a:ea typeface="微软雅黑" panose="020B0503020204020204" charset="-122"/>
              </a:rPr>
              <a:t>TMS</a:t>
            </a:r>
            <a:r>
              <a:rPr lang="zh-CN" altLang="en-US" sz="2200" b="0" dirty="0">
                <a:solidFill>
                  <a:srgbClr val="00000E"/>
                </a:solidFill>
                <a:uFillTx/>
                <a:latin typeface="微软雅黑" panose="020B0503020204020204" charset="-122"/>
                <a:ea typeface="微软雅黑" panose="020B0503020204020204" charset="-122"/>
              </a:rPr>
              <a:t>刺激脉冲不同，可以将</a:t>
            </a:r>
            <a:r>
              <a:rPr lang="en-US" altLang="zh-CN" sz="2200" b="0" dirty="0">
                <a:solidFill>
                  <a:srgbClr val="00000E"/>
                </a:solidFill>
                <a:uFillTx/>
                <a:latin typeface="微软雅黑" panose="020B0503020204020204" charset="-122"/>
                <a:ea typeface="微软雅黑" panose="020B0503020204020204" charset="-122"/>
              </a:rPr>
              <a:t>TMS</a:t>
            </a:r>
            <a:r>
              <a:rPr lang="zh-CN" altLang="en-US" sz="2200" b="0" dirty="0">
                <a:solidFill>
                  <a:srgbClr val="00000E"/>
                </a:solidFill>
                <a:uFillTx/>
                <a:latin typeface="微软雅黑" panose="020B0503020204020204" charset="-122"/>
                <a:ea typeface="微软雅黑" panose="020B0503020204020204" charset="-122"/>
              </a:rPr>
              <a:t>分为三种刺激模式：单脉冲</a:t>
            </a:r>
            <a:r>
              <a:rPr lang="en-US" altLang="zh-CN" sz="2200" b="0" dirty="0">
                <a:solidFill>
                  <a:srgbClr val="00000E"/>
                </a:solidFill>
                <a:uFillTx/>
                <a:latin typeface="微软雅黑" panose="020B0503020204020204" charset="-122"/>
                <a:ea typeface="微软雅黑" panose="020B0503020204020204" charset="-122"/>
              </a:rPr>
              <a:t>TMS (sTMS)</a:t>
            </a:r>
            <a:r>
              <a:rPr lang="zh-CN" altLang="en-US" sz="2200" b="0" dirty="0">
                <a:solidFill>
                  <a:srgbClr val="00000E"/>
                </a:solidFill>
                <a:uFillTx/>
                <a:latin typeface="微软雅黑" panose="020B0503020204020204" charset="-122"/>
                <a:ea typeface="微软雅黑" panose="020B0503020204020204" charset="-122"/>
              </a:rPr>
              <a:t>、双脉冲</a:t>
            </a:r>
            <a:r>
              <a:rPr lang="en-US" altLang="zh-CN" sz="2200" b="0" dirty="0">
                <a:solidFill>
                  <a:srgbClr val="00000E"/>
                </a:solidFill>
                <a:uFillTx/>
                <a:latin typeface="微软雅黑" panose="020B0503020204020204" charset="-122"/>
                <a:ea typeface="微软雅黑" panose="020B0503020204020204" charset="-122"/>
              </a:rPr>
              <a:t>TMS (pTMS)</a:t>
            </a:r>
            <a:r>
              <a:rPr lang="zh-CN" altLang="en-US" sz="2200" b="0" dirty="0">
                <a:solidFill>
                  <a:srgbClr val="00000E"/>
                </a:solidFill>
                <a:uFillTx/>
                <a:latin typeface="微软雅黑" panose="020B0503020204020204" charset="-122"/>
                <a:ea typeface="微软雅黑" panose="020B0503020204020204" charset="-122"/>
              </a:rPr>
              <a:t>以及重复性</a:t>
            </a:r>
            <a:r>
              <a:rPr lang="en-US" altLang="zh-CN" sz="2200" b="0" dirty="0">
                <a:solidFill>
                  <a:srgbClr val="00000E"/>
                </a:solidFill>
                <a:uFillTx/>
                <a:latin typeface="微软雅黑" panose="020B0503020204020204" charset="-122"/>
                <a:ea typeface="微软雅黑" panose="020B0503020204020204" charset="-122"/>
              </a:rPr>
              <a:t>TMS(rTMS) </a:t>
            </a:r>
            <a:r>
              <a:rPr lang="zh-CN" altLang="en-US" sz="2200" b="0" dirty="0">
                <a:solidFill>
                  <a:srgbClr val="00000E"/>
                </a:solidFill>
                <a:uFillTx/>
                <a:latin typeface="微软雅黑" panose="020B0503020204020204" charset="-122"/>
                <a:ea typeface="微软雅黑" panose="020B0503020204020204" charset="-122"/>
              </a:rPr>
              <a:t>。重复经颅磁刺激（</a:t>
            </a:r>
            <a:r>
              <a:rPr lang="en-US" altLang="zh-CN" sz="2200" b="0" dirty="0">
                <a:solidFill>
                  <a:srgbClr val="00000E"/>
                </a:solidFill>
                <a:uFillTx/>
                <a:latin typeface="微软雅黑" panose="020B0503020204020204" charset="-122"/>
                <a:ea typeface="微软雅黑" panose="020B0503020204020204" charset="-122"/>
              </a:rPr>
              <a:t>rTMS</a:t>
            </a:r>
            <a:r>
              <a:rPr lang="zh-CN" altLang="en-US" sz="2200" b="0" dirty="0">
                <a:solidFill>
                  <a:srgbClr val="00000E"/>
                </a:solidFill>
                <a:uFillTx/>
                <a:latin typeface="微软雅黑" panose="020B0503020204020204" charset="-122"/>
                <a:ea typeface="微软雅黑" panose="020B0503020204020204" charset="-122"/>
              </a:rPr>
              <a:t>）用于治疗主要是通过改变它的刺激频率而分别达到兴奋或抑制局部大脑皮质功能的目的。</a:t>
            </a:r>
            <a:endParaRPr lang="zh-CN" altLang="en-US" sz="2200" b="0" dirty="0">
              <a:solidFill>
                <a:srgbClr val="00000E"/>
              </a:solidFill>
              <a:uFillTx/>
              <a:latin typeface="微软雅黑" panose="020B0503020204020204" charset="-122"/>
              <a:ea typeface="微软雅黑" panose="020B0503020204020204" charset="-122"/>
            </a:endParaRPr>
          </a:p>
        </p:txBody>
      </p:sp>
      <p:sp>
        <p:nvSpPr>
          <p:cNvPr id="31747" name="Rectangle 2"/>
          <p:cNvSpPr txBox="1"/>
          <p:nvPr/>
        </p:nvSpPr>
        <p:spPr>
          <a:xfrm>
            <a:off x="1413828" y="951548"/>
            <a:ext cx="6646862"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zh-CN" sz="3200" dirty="0">
                <a:solidFill>
                  <a:srgbClr val="00000E"/>
                </a:solidFill>
                <a:latin typeface="微软雅黑" panose="020B0503020204020204" charset="-122"/>
                <a:ea typeface="微软雅黑" panose="020B0503020204020204" charset="-122"/>
              </a:rPr>
              <a:t>经颅磁刺激技术（</a:t>
            </a:r>
            <a:r>
              <a:rPr lang="en-US" altLang="zh-CN" sz="3200" dirty="0">
                <a:solidFill>
                  <a:srgbClr val="00000E"/>
                </a:solidFill>
                <a:latin typeface="微软雅黑" panose="020B0503020204020204" charset="-122"/>
                <a:ea typeface="微软雅黑" panose="020B0503020204020204" charset="-122"/>
              </a:rPr>
              <a:t>TMS </a:t>
            </a:r>
            <a:r>
              <a:rPr lang="zh-CN" altLang="zh-CN" sz="3200" dirty="0">
                <a:solidFill>
                  <a:srgbClr val="00000E"/>
                </a:solidFill>
                <a:latin typeface="微软雅黑" panose="020B0503020204020204" charset="-122"/>
                <a:ea typeface="微软雅黑" panose="020B0503020204020204" charset="-122"/>
              </a:rPr>
              <a:t>）</a:t>
            </a:r>
            <a:endParaRPr lang="zh-CN" altLang="zh-CN" sz="3200" dirty="0">
              <a:solidFill>
                <a:srgbClr val="00000E"/>
              </a:solidFill>
              <a:latin typeface="微软雅黑" panose="020B0503020204020204" charset="-122"/>
              <a:ea typeface="微软雅黑" panose="020B0503020204020204" charset="-122"/>
            </a:endParaRPr>
          </a:p>
        </p:txBody>
      </p:sp>
      <p:sp>
        <p:nvSpPr>
          <p:cNvPr id="31748" name="Rectangle 2"/>
          <p:cNvSpPr>
            <a:spLocks noGrp="1"/>
          </p:cNvSpPr>
          <p:nvPr>
            <p:ph type="title" idx="4294967295"/>
          </p:nvPr>
        </p:nvSpPr>
        <p:spPr>
          <a:xfrm>
            <a:off x="558165" y="-236220"/>
            <a:ext cx="10387965" cy="1188085"/>
          </a:xfrm>
        </p:spPr>
        <p:txBody>
          <a:bodyPr vert="horz" wrap="square" lIns="91440" tIns="45720" rIns="91440" bIns="45720" anchor="ctr" anchorCtr="0"/>
          <a:lstStyle/>
          <a:p>
            <a:pPr algn="ctr" eaLnBrk="1" hangingPunct="1">
              <a:buFont typeface="Wingdings" panose="05000000000000000000" pitchFamily="2" charset="2"/>
              <a:buNone/>
            </a:pPr>
            <a:r>
              <a:rPr lang="zh-CN" altLang="en-US" dirty="0">
                <a:latin typeface="微软雅黑" panose="020B0503020204020204" charset="-122"/>
                <a:ea typeface="微软雅黑" panose="020B0503020204020204" charset="-122"/>
              </a:rPr>
              <a:t>  </a:t>
            </a:r>
            <a:r>
              <a:rPr lang="zh-CN" altLang="en-US" sz="3600" b="1" dirty="0">
                <a:solidFill>
                  <a:schemeClr val="tx1"/>
                </a:solidFill>
                <a:uFillTx/>
                <a:latin typeface="微软雅黑" panose="020B0503020204020204" charset="-122"/>
                <a:ea typeface="微软雅黑" panose="020B0503020204020204" charset="-122"/>
              </a:rPr>
              <a:t> 任务一   物理治疗</a:t>
            </a:r>
            <a:endParaRPr lang="zh-CN" altLang="en-US" sz="3600" b="1" dirty="0">
              <a:solidFill>
                <a:schemeClr val="tx1"/>
              </a:solidFill>
              <a:uFillTx/>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065821" y="2413337"/>
            <a:ext cx="8060358" cy="1014730"/>
          </a:xfrm>
          <a:prstGeom prst="rect">
            <a:avLst/>
          </a:prstGeom>
          <a:noFill/>
          <a:ln>
            <a:noFill/>
          </a:ln>
        </p:spPr>
        <p:txBody>
          <a:bodyPr wrap="square" rtlCol="0" anchor="t">
            <a:spAutoFit/>
          </a:bodyPr>
          <a:lstStyle/>
          <a:p>
            <a:pPr algn="ct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作业</a:t>
            </a: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治疗</a:t>
            </a:r>
            <a:endPar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2770" name="Rectangle 2"/>
          <p:cNvSpPr>
            <a:spLocks noGrp="1"/>
          </p:cNvSpPr>
          <p:nvPr>
            <p:ph type="title" idx="4294967295"/>
          </p:nvPr>
        </p:nvSpPr>
        <p:spPr>
          <a:xfrm>
            <a:off x="2465070" y="-71755"/>
            <a:ext cx="7110730" cy="946150"/>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任务二  作业治疗</a:t>
            </a:r>
            <a:endParaRPr lang="zh-CN" altLang="en-US" sz="3600" b="1" dirty="0">
              <a:solidFill>
                <a:schemeClr val="tx1"/>
              </a:solidFill>
              <a:uFillTx/>
              <a:latin typeface="微软雅黑" panose="020B0503020204020204" charset="-122"/>
              <a:ea typeface="微软雅黑" panose="020B0503020204020204" charset="-122"/>
            </a:endParaRPr>
          </a:p>
        </p:txBody>
      </p:sp>
      <p:grpSp>
        <p:nvGrpSpPr>
          <p:cNvPr id="32773" name="组合 57"/>
          <p:cNvGrpSpPr/>
          <p:nvPr/>
        </p:nvGrpSpPr>
        <p:grpSpPr>
          <a:xfrm>
            <a:off x="1943735" y="1033145"/>
            <a:ext cx="2091055" cy="831850"/>
            <a:chOff x="137531" y="84322"/>
            <a:chExt cx="2205823" cy="313208"/>
          </a:xfrm>
        </p:grpSpPr>
        <p:sp>
          <p:nvSpPr>
            <p:cNvPr id="21" name="Rectangle 220"/>
            <p:cNvSpPr>
              <a:spLocks noChangeArrowheads="1"/>
            </p:cNvSpPr>
            <p:nvPr/>
          </p:nvSpPr>
          <p:spPr bwMode="auto">
            <a:xfrm>
              <a:off x="137531" y="327837"/>
              <a:ext cx="2205823" cy="69693"/>
            </a:xfrm>
            <a:prstGeom prst="rect">
              <a:avLst/>
            </a:prstGeom>
            <a:solidFill>
              <a:srgbClr val="00B050"/>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22" name="Rectangle 235"/>
            <p:cNvSpPr>
              <a:spLocks noChangeArrowheads="1"/>
            </p:cNvSpPr>
            <p:nvPr/>
          </p:nvSpPr>
          <p:spPr bwMode="auto">
            <a:xfrm>
              <a:off x="687360" y="84322"/>
              <a:ext cx="1582791" cy="159497"/>
            </a:xfrm>
            <a:prstGeom prst="rect">
              <a:avLst/>
            </a:prstGeom>
            <a:no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rPr>
                <a:t>概念</a:t>
              </a:r>
              <a:endPar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endParaRPr>
            </a:p>
          </p:txBody>
        </p:sp>
      </p:grpSp>
      <p:sp>
        <p:nvSpPr>
          <p:cNvPr id="32772" name="矩形 14"/>
          <p:cNvSpPr/>
          <p:nvPr/>
        </p:nvSpPr>
        <p:spPr>
          <a:xfrm>
            <a:off x="1672590" y="1884680"/>
            <a:ext cx="9140825" cy="453009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70000"/>
              </a:lnSpc>
              <a:spcBef>
                <a:spcPct val="0"/>
              </a:spcBef>
              <a:buClrTx/>
              <a:buFont typeface="Arial" panose="020B0604020202020204" pitchFamily="34" charset="0"/>
              <a:buNone/>
            </a:pPr>
            <a:endParaRPr lang="en-US" altLang="zh-CN" sz="1600" b="0" dirty="0">
              <a:solidFill>
                <a:schemeClr val="tx1"/>
              </a:solidFill>
              <a:ea typeface="宋体" panose="02010600030101010101" pitchFamily="2" charset="-122"/>
            </a:endParaRPr>
          </a:p>
          <a:p>
            <a:pPr marL="0" lvl="0" indent="0" eaLnBrk="1" hangingPunct="1">
              <a:lnSpc>
                <a:spcPct val="170000"/>
              </a:lnSpc>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作业疗法是让人们通过具有某种目的性的作业和活动，来促进其健康生活的一种专业疗法。其目的是通过促进患者必需的日常生活能力，发展、恢复或维持其功能，预防残疾。作业疗法重点是在作业治疗的过程中，以患者为中心，使患者积极的参与活动。</a:t>
            </a:r>
            <a:endParaRPr lang="zh-CN" altLang="en-US" sz="2400" b="0" dirty="0">
              <a:solidFill>
                <a:srgbClr val="00000E"/>
              </a:solidFill>
              <a:uFillTx/>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9" name="组合 57"/>
          <p:cNvGrpSpPr/>
          <p:nvPr/>
        </p:nvGrpSpPr>
        <p:grpSpPr>
          <a:xfrm>
            <a:off x="2376805" y="1418590"/>
            <a:ext cx="2206625" cy="515620"/>
            <a:chOff x="64525" y="84322"/>
            <a:chExt cx="2206072" cy="515965"/>
          </a:xfrm>
        </p:grpSpPr>
        <p:sp>
          <p:nvSpPr>
            <p:cNvPr id="12" name="Rectangle 220"/>
            <p:cNvSpPr>
              <a:spLocks noChangeArrowheads="1"/>
            </p:cNvSpPr>
            <p:nvPr/>
          </p:nvSpPr>
          <p:spPr bwMode="auto">
            <a:xfrm>
              <a:off x="64525" y="530433"/>
              <a:ext cx="2206072" cy="69854"/>
            </a:xfrm>
            <a:prstGeom prst="rect">
              <a:avLst/>
            </a:prstGeom>
            <a:solidFill>
              <a:srgbClr val="00B050"/>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13" name="Rectangle 235"/>
            <p:cNvSpPr>
              <a:spLocks noChangeArrowheads="1"/>
            </p:cNvSpPr>
            <p:nvPr/>
          </p:nvSpPr>
          <p:spPr bwMode="auto">
            <a:xfrm>
              <a:off x="686669" y="84322"/>
              <a:ext cx="1583928" cy="423568"/>
            </a:xfrm>
            <a:prstGeom prst="rect">
              <a:avLst/>
            </a:prstGeom>
            <a:no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rPr>
                <a:t>案例导入</a:t>
              </a:r>
              <a:endPar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endParaRPr>
            </a:p>
          </p:txBody>
        </p:sp>
      </p:grpSp>
      <p:pic>
        <p:nvPicPr>
          <p:cNvPr id="33795"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2135505" y="647700"/>
            <a:ext cx="654050" cy="1440815"/>
          </a:xfrm>
          <a:prstGeom prst="rect">
            <a:avLst/>
          </a:prstGeom>
          <a:noFill/>
          <a:ln w="9525">
            <a:noFill/>
          </a:ln>
        </p:spPr>
      </p:pic>
      <p:sp>
        <p:nvSpPr>
          <p:cNvPr id="33796" name="Rectangle 2"/>
          <p:cNvSpPr txBox="1"/>
          <p:nvPr/>
        </p:nvSpPr>
        <p:spPr>
          <a:xfrm>
            <a:off x="1518603" y="31432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
        <p:nvSpPr>
          <p:cNvPr id="33797" name="Rectangle 2"/>
          <p:cNvSpPr>
            <a:spLocks noGrp="1"/>
          </p:cNvSpPr>
          <p:nvPr>
            <p:ph type="title" idx="4294967295"/>
          </p:nvPr>
        </p:nvSpPr>
        <p:spPr>
          <a:xfrm>
            <a:off x="2789555" y="-78740"/>
            <a:ext cx="6646545" cy="946150"/>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任务二  作业治疗</a:t>
            </a:r>
            <a:endParaRPr lang="zh-CN" altLang="en-US" sz="3600" b="1" dirty="0">
              <a:solidFill>
                <a:schemeClr val="tx1"/>
              </a:solidFill>
              <a:uFillTx/>
              <a:latin typeface="微软雅黑" panose="020B0503020204020204" charset="-122"/>
              <a:ea typeface="微软雅黑" panose="020B0503020204020204" charset="-122"/>
            </a:endParaRPr>
          </a:p>
        </p:txBody>
      </p:sp>
      <p:sp>
        <p:nvSpPr>
          <p:cNvPr id="33798" name="矩形 2"/>
          <p:cNvSpPr/>
          <p:nvPr/>
        </p:nvSpPr>
        <p:spPr>
          <a:xfrm>
            <a:off x="1672590" y="1956435"/>
            <a:ext cx="9443085" cy="3836670"/>
          </a:xfrm>
          <a:prstGeom prst="rect">
            <a:avLst/>
          </a:prstGeom>
          <a:noFill/>
          <a:ln w="9525">
            <a:noFill/>
          </a:ln>
        </p:spPr>
        <p:txBody>
          <a:bodyPr wrap="square">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266700" algn="just" eaLnBrk="1" hangingPunct="1">
              <a:lnSpc>
                <a:spcPct val="150000"/>
              </a:lnSpc>
              <a:spcBef>
                <a:spcPct val="0"/>
              </a:spcBef>
              <a:buClrTx/>
              <a:buFont typeface="Arial" panose="020B0604020202020204" pitchFamily="34" charset="0"/>
              <a:buNone/>
            </a:pPr>
            <a:r>
              <a:rPr lang="zh-CN" altLang="zh-CN" sz="2400" b="0" dirty="0">
                <a:solidFill>
                  <a:srgbClr val="00000E"/>
                </a:solidFill>
                <a:uFillTx/>
                <a:latin typeface="微软雅黑" panose="020B0503020204020204" charset="-122"/>
                <a:ea typeface="微软雅黑" panose="020B0503020204020204" charset="-122"/>
              </a:rPr>
              <a:t>赵</a:t>
            </a:r>
            <a:r>
              <a:rPr lang="en-US" altLang="zh-CN" sz="2400" b="0" dirty="0">
                <a:solidFill>
                  <a:srgbClr val="00000E"/>
                </a:solidFill>
                <a:uFillTx/>
                <a:latin typeface="微软雅黑" panose="020B0503020204020204" charset="-122"/>
                <a:ea typeface="微软雅黑" panose="020B0503020204020204" charset="-122"/>
              </a:rPr>
              <a:t>XX</a:t>
            </a:r>
            <a:r>
              <a:rPr lang="zh-CN" altLang="zh-CN" sz="2400" b="0" dirty="0">
                <a:solidFill>
                  <a:srgbClr val="00000E"/>
                </a:solidFill>
                <a:uFillTx/>
                <a:latin typeface="微软雅黑" panose="020B0503020204020204" charset="-122"/>
                <a:ea typeface="微软雅黑" panose="020B0503020204020204" charset="-122"/>
              </a:rPr>
              <a:t>，男，</a:t>
            </a:r>
            <a:r>
              <a:rPr lang="en-US" altLang="zh-CN" sz="2400" b="0" dirty="0">
                <a:solidFill>
                  <a:srgbClr val="00000E"/>
                </a:solidFill>
                <a:uFillTx/>
                <a:latin typeface="微软雅黑" panose="020B0503020204020204" charset="-122"/>
                <a:ea typeface="微软雅黑" panose="020B0503020204020204" charset="-122"/>
              </a:rPr>
              <a:t>48</a:t>
            </a:r>
            <a:r>
              <a:rPr lang="zh-CN" altLang="zh-CN" sz="2400" b="0" dirty="0">
                <a:solidFill>
                  <a:srgbClr val="00000E"/>
                </a:solidFill>
                <a:uFillTx/>
                <a:latin typeface="微软雅黑" panose="020B0503020204020204" charset="-122"/>
                <a:ea typeface="微软雅黑" panose="020B0503020204020204" charset="-122"/>
              </a:rPr>
              <a:t>岁，博士，机关公务员。“突发意识不清伴肢体不灵</a:t>
            </a:r>
            <a:r>
              <a:rPr lang="en-US" altLang="zh-CN" sz="2400" b="0" dirty="0">
                <a:solidFill>
                  <a:srgbClr val="00000E"/>
                </a:solidFill>
                <a:uFillTx/>
                <a:latin typeface="微软雅黑" panose="020B0503020204020204" charset="-122"/>
                <a:ea typeface="微软雅黑" panose="020B0503020204020204" charset="-122"/>
              </a:rPr>
              <a:t>20</a:t>
            </a:r>
            <a:r>
              <a:rPr lang="zh-CN" altLang="zh-CN" sz="2400" b="0" dirty="0">
                <a:solidFill>
                  <a:srgbClr val="00000E"/>
                </a:solidFill>
                <a:uFillTx/>
                <a:latin typeface="微软雅黑" panose="020B0503020204020204" charset="-122"/>
                <a:ea typeface="微软雅黑" panose="020B0503020204020204" charset="-122"/>
              </a:rPr>
              <a:t>天”入院。</a:t>
            </a:r>
            <a:r>
              <a:rPr lang="en-US" altLang="zh-CN" sz="2400" b="0" dirty="0">
                <a:solidFill>
                  <a:srgbClr val="00000E"/>
                </a:solidFill>
                <a:uFillTx/>
                <a:latin typeface="微软雅黑" panose="020B0503020204020204" charset="-122"/>
                <a:ea typeface="微软雅黑" panose="020B0503020204020204" charset="-122"/>
              </a:rPr>
              <a:t>11</a:t>
            </a:r>
            <a:r>
              <a:rPr lang="zh-CN" altLang="zh-CN" sz="2400" b="0" dirty="0">
                <a:solidFill>
                  <a:srgbClr val="00000E"/>
                </a:solidFill>
                <a:uFillTx/>
                <a:latin typeface="微软雅黑" panose="020B0503020204020204" charset="-122"/>
                <a:ea typeface="微软雅黑" panose="020B0503020204020204" charset="-122"/>
              </a:rPr>
              <a:t>月</a:t>
            </a:r>
            <a:r>
              <a:rPr lang="en-US" altLang="zh-CN" sz="2400" b="0" dirty="0">
                <a:solidFill>
                  <a:srgbClr val="00000E"/>
                </a:solidFill>
                <a:uFillTx/>
                <a:latin typeface="微软雅黑" panose="020B0503020204020204" charset="-122"/>
                <a:ea typeface="微软雅黑" panose="020B0503020204020204" charset="-122"/>
              </a:rPr>
              <a:t>08</a:t>
            </a:r>
            <a:r>
              <a:rPr lang="zh-CN" altLang="zh-CN" sz="2400" b="0" dirty="0">
                <a:solidFill>
                  <a:srgbClr val="00000E"/>
                </a:solidFill>
                <a:uFillTx/>
                <a:latin typeface="微软雅黑" panose="020B0503020204020204" charset="-122"/>
                <a:ea typeface="微软雅黑" panose="020B0503020204020204" charset="-122"/>
              </a:rPr>
              <a:t>日下午</a:t>
            </a:r>
            <a:r>
              <a:rPr lang="en-US" altLang="zh-CN" sz="2400" b="0" dirty="0">
                <a:solidFill>
                  <a:srgbClr val="00000E"/>
                </a:solidFill>
                <a:uFillTx/>
                <a:latin typeface="微软雅黑" panose="020B0503020204020204" charset="-122"/>
                <a:ea typeface="微软雅黑" panose="020B0503020204020204" charset="-122"/>
              </a:rPr>
              <a:t>2</a:t>
            </a:r>
            <a:r>
              <a:rPr lang="zh-CN" altLang="zh-CN" sz="2400" b="0" dirty="0">
                <a:solidFill>
                  <a:srgbClr val="00000E"/>
                </a:solidFill>
                <a:uFillTx/>
                <a:latin typeface="微软雅黑" panose="020B0503020204020204" charset="-122"/>
                <a:ea typeface="微软雅黑" panose="020B0503020204020204" charset="-122"/>
              </a:rPr>
              <a:t>点左右活动过程中突然出现口角歪斜，随即出现左侧肢体活动不利。查颅脑</a:t>
            </a:r>
            <a:r>
              <a:rPr lang="en-US" altLang="zh-CN" sz="2400" b="0" dirty="0">
                <a:solidFill>
                  <a:srgbClr val="00000E"/>
                </a:solidFill>
                <a:uFillTx/>
                <a:latin typeface="微软雅黑" panose="020B0503020204020204" charset="-122"/>
                <a:ea typeface="微软雅黑" panose="020B0503020204020204" charset="-122"/>
              </a:rPr>
              <a:t>CT</a:t>
            </a:r>
            <a:r>
              <a:rPr lang="zh-CN" altLang="zh-CN" sz="2400" b="0" dirty="0">
                <a:solidFill>
                  <a:srgbClr val="00000E"/>
                </a:solidFill>
                <a:uFillTx/>
                <a:latin typeface="微软雅黑" panose="020B0503020204020204" charset="-122"/>
                <a:ea typeface="微软雅黑" panose="020B0503020204020204" charset="-122"/>
              </a:rPr>
              <a:t>示</a:t>
            </a:r>
            <a:r>
              <a:rPr lang="en-US" altLang="zh-CN" sz="2400" b="0" dirty="0">
                <a:solidFill>
                  <a:srgbClr val="00000E"/>
                </a:solidFill>
                <a:uFillTx/>
                <a:latin typeface="微软雅黑" panose="020B0503020204020204" charset="-122"/>
                <a:ea typeface="微软雅黑" panose="020B0503020204020204" charset="-122"/>
              </a:rPr>
              <a:t>:</a:t>
            </a:r>
            <a:r>
              <a:rPr lang="zh-CN" altLang="zh-CN" sz="2400" b="0" dirty="0">
                <a:solidFill>
                  <a:srgbClr val="00000E"/>
                </a:solidFill>
                <a:uFillTx/>
                <a:latin typeface="微软雅黑" panose="020B0503020204020204" charset="-122"/>
                <a:ea typeface="微软雅黑" panose="020B0503020204020204" charset="-122"/>
              </a:rPr>
              <a:t>右侧基底节出血，面积较大，破入侧脑室。</a:t>
            </a:r>
            <a:r>
              <a:rPr lang="zh-CN" altLang="en-US" sz="2400" b="0" dirty="0">
                <a:solidFill>
                  <a:srgbClr val="00000E"/>
                </a:solidFill>
                <a:uFillTx/>
                <a:latin typeface="微软雅黑" panose="020B0503020204020204" charset="-122"/>
                <a:ea typeface="微软雅黑" panose="020B0503020204020204" charset="-122"/>
              </a:rPr>
              <a:t>于</a:t>
            </a:r>
            <a:r>
              <a:rPr lang="zh-CN" altLang="zh-CN" sz="2400" b="0" dirty="0">
                <a:solidFill>
                  <a:srgbClr val="00000E"/>
                </a:solidFill>
                <a:uFillTx/>
                <a:latin typeface="微软雅黑" panose="020B0503020204020204" charset="-122"/>
                <a:ea typeface="微软雅黑" panose="020B0503020204020204" charset="-122"/>
              </a:rPr>
              <a:t>神经外科开颅吸血等治疗。现患者神志清楚，已经可以在室内短距离独立步行，左肩疼痛明显，饮食尚可，二便正常。既往史：有高血压病</a:t>
            </a:r>
            <a:r>
              <a:rPr lang="en-US" altLang="zh-CN" sz="2400" b="0" dirty="0">
                <a:solidFill>
                  <a:srgbClr val="00000E"/>
                </a:solidFill>
                <a:uFillTx/>
                <a:latin typeface="微软雅黑" panose="020B0503020204020204" charset="-122"/>
                <a:ea typeface="微软雅黑" panose="020B0503020204020204" charset="-122"/>
              </a:rPr>
              <a:t>5</a:t>
            </a:r>
            <a:r>
              <a:rPr lang="zh-CN" altLang="zh-CN" sz="2400" b="0" dirty="0">
                <a:solidFill>
                  <a:srgbClr val="00000E"/>
                </a:solidFill>
                <a:uFillTx/>
                <a:latin typeface="微软雅黑" panose="020B0503020204020204" charset="-122"/>
                <a:ea typeface="微软雅黑" panose="020B0503020204020204" charset="-122"/>
              </a:rPr>
              <a:t>年。家庭背景：一家三口，妻子机关公务员，儿子小学</a:t>
            </a:r>
            <a:r>
              <a:rPr lang="en-US" altLang="zh-CN" sz="2400" b="0" dirty="0">
                <a:solidFill>
                  <a:srgbClr val="00000E"/>
                </a:solidFill>
                <a:uFillTx/>
                <a:latin typeface="微软雅黑" panose="020B0503020204020204" charset="-122"/>
                <a:ea typeface="微软雅黑" panose="020B0503020204020204" charset="-122"/>
              </a:rPr>
              <a:t>3</a:t>
            </a:r>
            <a:r>
              <a:rPr lang="zh-CN" altLang="zh-CN" sz="2400" b="0" dirty="0">
                <a:solidFill>
                  <a:srgbClr val="00000E"/>
                </a:solidFill>
                <a:uFillTx/>
                <a:latin typeface="微软雅黑" panose="020B0503020204020204" charset="-122"/>
                <a:ea typeface="微软雅黑" panose="020B0503020204020204" charset="-122"/>
              </a:rPr>
              <a:t>年，患者病后被孩子外公外婆带回。</a:t>
            </a:r>
            <a:endParaRPr lang="zh-CN" altLang="zh-CN" sz="2400" b="0" dirty="0">
              <a:solidFill>
                <a:srgbClr val="00000E"/>
              </a:solidFill>
              <a:uFillTx/>
              <a:latin typeface="微软雅黑" panose="020B0503020204020204" charset="-122"/>
              <a:ea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4"/>
          <p:cNvGrpSpPr/>
          <p:nvPr/>
        </p:nvGrpSpPr>
        <p:grpSpPr bwMode="auto">
          <a:xfrm>
            <a:off x="2492807" y="1881530"/>
            <a:ext cx="7081838" cy="2940050"/>
            <a:chOff x="1088390" y="2752249"/>
            <a:chExt cx="7081838" cy="2940050"/>
          </a:xfrm>
          <a:solidFill>
            <a:srgbClr val="CCECFF"/>
          </a:solidFill>
        </p:grpSpPr>
        <p:sp>
          <p:nvSpPr>
            <p:cNvPr id="16" name="AutoShape 3"/>
            <p:cNvSpPr>
              <a:spLocks noChangeArrowheads="1"/>
            </p:cNvSpPr>
            <p:nvPr/>
          </p:nvSpPr>
          <p:spPr bwMode="auto">
            <a:xfrm>
              <a:off x="1088390" y="2752249"/>
              <a:ext cx="7081838" cy="2940050"/>
            </a:xfrm>
            <a:prstGeom prst="cloudCallout">
              <a:avLst>
                <a:gd name="adj1" fmla="val -33352"/>
                <a:gd name="adj2" fmla="val 63745"/>
              </a:avLst>
            </a:prstGeom>
            <a:grpFill/>
            <a:ln w="9525">
              <a:solidFill>
                <a:sysClr val="window" lastClr="FFFFFF"/>
              </a:solidFill>
              <a:round/>
            </a:ln>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rPr>
                <a:t>      </a:t>
              </a:r>
              <a:endPar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7" name="Text Box 6"/>
            <p:cNvSpPr txBox="1">
              <a:spLocks noChangeArrowheads="1"/>
            </p:cNvSpPr>
            <p:nvPr/>
          </p:nvSpPr>
          <p:spPr bwMode="auto">
            <a:xfrm>
              <a:off x="1952625" y="3398044"/>
              <a:ext cx="5976620" cy="2040890"/>
            </a:xfrm>
            <a:prstGeom prst="rect">
              <a:avLst/>
            </a:prstGeom>
            <a:noFill/>
            <a:ln w="9525">
              <a:noFill/>
              <a:miter lim="800000"/>
            </a:ln>
          </p:spPr>
          <p:txBody>
            <a:bodyPr>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rPr>
                <a:t>思考：</a:t>
              </a:r>
              <a:endParaRPr kumimoji="0" lang="en-US" altLang="zh-CN"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rPr>
                <a:t>1.</a:t>
              </a:r>
              <a:r>
                <a:rPr kumimoji="0" lang="zh-CN"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rPr>
                <a:t>患者目前非常想独立洗脸，请从</a:t>
              </a:r>
              <a:r>
                <a:rPr kumimoji="0" lang="en-US" altLang="zh-CN" sz="2400" b="0" i="0" u="none" strike="noStrike" kern="1200" cap="none" spc="0" normalizeH="0" baseline="0" noProof="0" dirty="0" err="1">
                  <a:ln>
                    <a:noFill/>
                  </a:ln>
                  <a:solidFill>
                    <a:srgbClr val="00000E"/>
                  </a:solidFill>
                  <a:effectLst/>
                  <a:uLnTx/>
                  <a:uFillTx/>
                  <a:latin typeface="微软雅黑" panose="020B0503020204020204" charset="-122"/>
                  <a:ea typeface="微软雅黑" panose="020B0503020204020204" charset="-122"/>
                  <a:cs typeface="+mn-cs"/>
                </a:rPr>
                <a:t>PEO</a:t>
              </a:r>
              <a:r>
                <a:rPr kumimoji="0" lang="zh-CN"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rPr>
                <a:t>角度评定患者作业能力。</a:t>
              </a:r>
              <a:endParaRPr kumimoji="0" lang="zh-CN"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rPr>
                <a:t>2.</a:t>
              </a:r>
              <a:r>
                <a:rPr kumimoji="0" lang="zh-CN"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rPr>
                <a:t>针对评定制定作业治疗方案。</a:t>
              </a:r>
              <a:endParaRPr kumimoji="0" lang="zh-CN"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endParaRPr>
            </a:p>
            <a:p>
              <a:pPr marL="0" marR="0" lvl="0" indent="504190" algn="l"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zh-CN" altLang="en-US" sz="20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endParaRPr>
            </a:p>
          </p:txBody>
        </p:sp>
      </p:grpSp>
      <p:sp>
        <p:nvSpPr>
          <p:cNvPr id="34819" name="Rectangle 2"/>
          <p:cNvSpPr>
            <a:spLocks noGrp="1"/>
          </p:cNvSpPr>
          <p:nvPr>
            <p:ph type="title" idx="4294967295"/>
          </p:nvPr>
        </p:nvSpPr>
        <p:spPr>
          <a:xfrm>
            <a:off x="610235" y="-146050"/>
            <a:ext cx="10566400" cy="1139825"/>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任务二  作业治疗</a:t>
            </a:r>
            <a:endParaRPr lang="zh-CN" altLang="en-US" sz="3600" b="1" dirty="0">
              <a:solidFill>
                <a:schemeClr val="tx1"/>
              </a:solidFill>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85010" y="2271395"/>
            <a:ext cx="8315325" cy="1732280"/>
          </a:xfrm>
          <a:prstGeom prst="rect">
            <a:avLst/>
          </a:prstGeom>
          <a:noFill/>
        </p:spPr>
        <p:txBody>
          <a:bodyPr wrap="square" rtlCol="0">
            <a:noAutofit/>
          </a:bodyPr>
          <a:lstStyle/>
          <a:p>
            <a:pPr algn="ctr">
              <a:lnSpc>
                <a:spcPct val="150000"/>
              </a:lnSpc>
            </a:pPr>
            <a:r>
              <a:rPr lang="zh-CN" altLang="en-US" sz="6600" b="1" kern="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mn-ea"/>
              </a:rPr>
              <a:t>项目六  </a:t>
            </a:r>
            <a:endParaRPr lang="zh-CN" altLang="en-US" sz="6600" b="1" kern="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mn-ea"/>
            </a:endParaRPr>
          </a:p>
          <a:p>
            <a:pPr algn="ctr">
              <a:lnSpc>
                <a:spcPct val="150000"/>
              </a:lnSpc>
            </a:pPr>
            <a:r>
              <a:rPr lang="zh-CN" altLang="en-US" sz="6600" b="1" kern="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mn-ea"/>
              </a:rPr>
              <a:t>康复治疗常用技术</a:t>
            </a:r>
            <a:endParaRPr lang="zh-CN" altLang="en-US" sz="6600" b="1" kern="0" noProof="0" dirty="0">
              <a:ln>
                <a:noFill/>
              </a:ln>
              <a:solidFill>
                <a:srgbClr val="0070C0"/>
              </a:solidFill>
              <a:effectLst/>
              <a:uLnTx/>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5842" name="Rectangle 2"/>
          <p:cNvSpPr>
            <a:spLocks noGrp="1"/>
          </p:cNvSpPr>
          <p:nvPr>
            <p:ph type="title" idx="4294967295"/>
          </p:nvPr>
        </p:nvSpPr>
        <p:spPr>
          <a:xfrm>
            <a:off x="1664970" y="1052830"/>
            <a:ext cx="6646545"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作业治疗的分类</a:t>
            </a:r>
            <a:endParaRPr lang="en-US" altLang="zh-CN" sz="3200" dirty="0">
              <a:solidFill>
                <a:srgbClr val="00000E"/>
              </a:solidFill>
              <a:latin typeface="微软雅黑" panose="020B0503020204020204" charset="-122"/>
              <a:ea typeface="微软雅黑" panose="020B0503020204020204" charset="-122"/>
            </a:endParaRPr>
          </a:p>
        </p:txBody>
      </p:sp>
      <p:sp>
        <p:nvSpPr>
          <p:cNvPr id="35843" name="矩形 1"/>
          <p:cNvSpPr/>
          <p:nvPr/>
        </p:nvSpPr>
        <p:spPr>
          <a:xfrm>
            <a:off x="1664335" y="1916430"/>
            <a:ext cx="8648065" cy="39693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lnSpc>
                <a:spcPct val="150000"/>
              </a:lnSpc>
              <a:spcBef>
                <a:spcPct val="0"/>
              </a:spcBef>
              <a:buClrTx/>
            </a:pPr>
            <a:r>
              <a:rPr lang="zh-CN" altLang="en-US" b="0" dirty="0">
                <a:solidFill>
                  <a:srgbClr val="00000E"/>
                </a:solidFill>
                <a:uFillTx/>
                <a:latin typeface="微软雅黑" panose="020B0503020204020204" charset="-122"/>
                <a:ea typeface="微软雅黑" panose="020B0503020204020204" charset="-122"/>
              </a:rPr>
              <a:t>按作业活动对象和性质分类：功能性、心理性、精神疾患、儿童、老年人作业疗法。</a:t>
            </a:r>
            <a:endParaRPr lang="zh-CN" altLang="en-US" b="0" dirty="0">
              <a:solidFill>
                <a:srgbClr val="00000E"/>
              </a:solidFill>
              <a:uFillTx/>
              <a:latin typeface="微软雅黑" panose="020B0503020204020204" charset="-122"/>
              <a:ea typeface="微软雅黑" panose="020B0503020204020204" charset="-122"/>
            </a:endParaRPr>
          </a:p>
          <a:p>
            <a:pPr marL="342900" lvl="0" indent="-342900" eaLnBrk="1" hangingPunct="1">
              <a:lnSpc>
                <a:spcPct val="150000"/>
              </a:lnSpc>
              <a:spcBef>
                <a:spcPct val="0"/>
              </a:spcBef>
              <a:buClrTx/>
            </a:pPr>
            <a:endParaRPr lang="en-US" altLang="zh-CN" b="0" dirty="0">
              <a:solidFill>
                <a:srgbClr val="00000E"/>
              </a:solidFill>
              <a:uFillTx/>
              <a:latin typeface="微软雅黑" panose="020B0503020204020204" charset="-122"/>
              <a:ea typeface="微软雅黑" panose="020B0503020204020204" charset="-122"/>
            </a:endParaRPr>
          </a:p>
          <a:p>
            <a:pPr marL="342900" lvl="0" indent="-342900" eaLnBrk="1" hangingPunct="1">
              <a:lnSpc>
                <a:spcPct val="150000"/>
              </a:lnSpc>
              <a:spcBef>
                <a:spcPct val="0"/>
              </a:spcBef>
              <a:buClrTx/>
            </a:pPr>
            <a:r>
              <a:rPr lang="zh-CN" altLang="en-US" b="0" dirty="0">
                <a:solidFill>
                  <a:srgbClr val="00000E"/>
                </a:solidFill>
                <a:uFillTx/>
                <a:latin typeface="微软雅黑" panose="020B0503020204020204" charset="-122"/>
                <a:ea typeface="微软雅黑" panose="020B0503020204020204" charset="-122"/>
              </a:rPr>
              <a:t>按治疗目的和作用分类：用于减轻疼痛的作业；用于增强肌力的作业；用于增强耐力的作业；用于增强协调能力的作业；用于改善关节活动范围的作业。</a:t>
            </a:r>
            <a:endParaRPr lang="zh-CN" altLang="en-US" b="0" dirty="0">
              <a:solidFill>
                <a:srgbClr val="00000E"/>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90805" y="-105410"/>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eaLnBrk="1" hangingPunct="1"/>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6866" name="Rectangle 2"/>
          <p:cNvSpPr>
            <a:spLocks noGrp="1"/>
          </p:cNvSpPr>
          <p:nvPr>
            <p:ph type="title" idx="4294967295"/>
          </p:nvPr>
        </p:nvSpPr>
        <p:spPr>
          <a:xfrm>
            <a:off x="1647825" y="1196975"/>
            <a:ext cx="664718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作业治疗的分类</a:t>
            </a:r>
            <a:endParaRPr lang="en-US" altLang="zh-CN" sz="3200" dirty="0">
              <a:solidFill>
                <a:srgbClr val="00000E"/>
              </a:solidFill>
              <a:latin typeface="微软雅黑" panose="020B0503020204020204" charset="-122"/>
              <a:ea typeface="微软雅黑" panose="020B0503020204020204" charset="-122"/>
            </a:endParaRPr>
          </a:p>
        </p:txBody>
      </p:sp>
      <p:sp>
        <p:nvSpPr>
          <p:cNvPr id="36867" name="矩形 1"/>
          <p:cNvSpPr/>
          <p:nvPr/>
        </p:nvSpPr>
        <p:spPr>
          <a:xfrm>
            <a:off x="1648460" y="1916430"/>
            <a:ext cx="8663940" cy="39693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按实际分类：维持日常生活所必需的基本作业，包括衣食住行、个人卫生等。能创造价值的作业活动。力求通过作业治疗生产出有用的产品但又不以产品为目的，目的是获得一定的技能。消遣性作业活动或文娱活动。目的是转移注意力，丰富生活内容。教育性作业，使青少年获得受教育的能力。矫形器和假肢训练，目的在于熟练掌握穿戴方法和充分利用这些工具完成日常工作或生活</a:t>
            </a:r>
            <a:r>
              <a:rPr lang="zh-CN" altLang="en-US" sz="2400" b="0" dirty="0">
                <a:solidFill>
                  <a:schemeClr val="tx1"/>
                </a:solidFill>
                <a:latin typeface="微软雅黑" panose="020B0503020204020204" charset="-122"/>
                <a:ea typeface="微软雅黑" panose="020B0503020204020204" charset="-122"/>
              </a:rPr>
              <a:t>。</a:t>
            </a:r>
            <a:endParaRPr lang="zh-CN" altLang="en-US" sz="2400" b="0" dirty="0">
              <a:solidFill>
                <a:schemeClr val="tx1"/>
              </a:solidFill>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2327275" y="-97790"/>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7890" name="Rectangle 2"/>
          <p:cNvSpPr>
            <a:spLocks noGrp="1"/>
          </p:cNvSpPr>
          <p:nvPr>
            <p:ph type="title" idx="4294967295"/>
          </p:nvPr>
        </p:nvSpPr>
        <p:spPr>
          <a:xfrm>
            <a:off x="252730" y="1096010"/>
            <a:ext cx="6646545" cy="946150"/>
          </a:xfrm>
        </p:spPr>
        <p:txBody>
          <a:bodyPr vert="horz" wrap="square" lIns="91440" tIns="45720" rIns="91440" bIns="45720" anchor="ctr" anchorCtr="0"/>
          <a:lstStyle/>
          <a:p>
            <a:pPr algn="l" eaLnBrk="1" hangingPunct="1"/>
            <a:r>
              <a:rPr lang="zh-CN" altLang="en-US" sz="3300" dirty="0">
                <a:solidFill>
                  <a:srgbClr val="00000E"/>
                </a:solidFill>
                <a:uFillTx/>
                <a:latin typeface="微软雅黑" panose="020B0503020204020204" charset="-122"/>
                <a:ea typeface="微软雅黑" panose="020B0503020204020204" charset="-122"/>
              </a:rPr>
              <a:t>作业治疗对象</a:t>
            </a:r>
            <a:endParaRPr lang="zh-CN" altLang="en-US" sz="3300" dirty="0">
              <a:solidFill>
                <a:srgbClr val="00000E"/>
              </a:solidFill>
              <a:uFillTx/>
              <a:latin typeface="微软雅黑" panose="020B0503020204020204" charset="-122"/>
              <a:ea typeface="微软雅黑" panose="020B0503020204020204" charset="-122"/>
            </a:endParaRPr>
          </a:p>
        </p:txBody>
      </p:sp>
      <p:sp>
        <p:nvSpPr>
          <p:cNvPr id="37891" name="矩形 1"/>
          <p:cNvSpPr/>
          <p:nvPr/>
        </p:nvSpPr>
        <p:spPr>
          <a:xfrm>
            <a:off x="932815" y="2435225"/>
            <a:ext cx="6121400" cy="278257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spcBef>
                <a:spcPct val="0"/>
              </a:spcBef>
              <a:buClrTx/>
            </a:pPr>
            <a:r>
              <a:rPr lang="zh-CN" altLang="en-US" b="0" dirty="0">
                <a:solidFill>
                  <a:srgbClr val="00000E"/>
                </a:solidFill>
                <a:latin typeface="微软雅黑" panose="020B0503020204020204" charset="-122"/>
                <a:ea typeface="微软雅黑" panose="020B0503020204020204" charset="-122"/>
              </a:rPr>
              <a:t>有</a:t>
            </a:r>
            <a:r>
              <a:rPr lang="zh-CN" altLang="en-US" sz="3200" b="0" dirty="0">
                <a:solidFill>
                  <a:srgbClr val="00000E"/>
                </a:solidFill>
                <a:uFillTx/>
                <a:latin typeface="微软雅黑" panose="020B0503020204020204" charset="-122"/>
                <a:ea typeface="微软雅黑" panose="020B0503020204020204" charset="-122"/>
              </a:rPr>
              <a:t>作业功能障碍的人；</a:t>
            </a:r>
            <a:endParaRPr lang="zh-CN" altLang="en-US" sz="3200" b="0" dirty="0">
              <a:solidFill>
                <a:srgbClr val="00000E"/>
              </a:solidFill>
              <a:uFillTx/>
              <a:latin typeface="微软雅黑" panose="020B0503020204020204" charset="-122"/>
              <a:ea typeface="微软雅黑" panose="020B0503020204020204" charset="-122"/>
            </a:endParaRPr>
          </a:p>
          <a:p>
            <a:pPr marL="342900" lvl="0" indent="-342900" eaLnBrk="1" hangingPunct="1">
              <a:spcBef>
                <a:spcPct val="0"/>
              </a:spcBef>
              <a:buClrTx/>
            </a:pPr>
            <a:endParaRPr lang="en-US" altLang="zh-CN" sz="3200" b="0" dirty="0">
              <a:solidFill>
                <a:srgbClr val="00000E"/>
              </a:solidFill>
              <a:uFillTx/>
              <a:latin typeface="微软雅黑" panose="020B0503020204020204" charset="-122"/>
              <a:ea typeface="微软雅黑" panose="020B0503020204020204" charset="-122"/>
            </a:endParaRPr>
          </a:p>
          <a:p>
            <a:pPr marL="342900" lvl="0" indent="-342900" eaLnBrk="1" hangingPunct="1">
              <a:spcBef>
                <a:spcPct val="0"/>
              </a:spcBef>
              <a:buClrTx/>
            </a:pPr>
            <a:r>
              <a:rPr lang="zh-CN" altLang="en-US" sz="3200" b="0" dirty="0">
                <a:solidFill>
                  <a:srgbClr val="00000E"/>
                </a:solidFill>
                <a:uFillTx/>
                <a:latin typeface="微软雅黑" panose="020B0503020204020204" charset="-122"/>
                <a:ea typeface="微软雅黑" panose="020B0503020204020204" charset="-122"/>
              </a:rPr>
              <a:t>老年退化，先天发展障碍；</a:t>
            </a:r>
            <a:endParaRPr lang="zh-CN" altLang="en-US" sz="3200" b="0" dirty="0">
              <a:solidFill>
                <a:srgbClr val="00000E"/>
              </a:solidFill>
              <a:uFillTx/>
              <a:latin typeface="微软雅黑" panose="020B0503020204020204" charset="-122"/>
              <a:ea typeface="微软雅黑" panose="020B0503020204020204" charset="-122"/>
            </a:endParaRPr>
          </a:p>
          <a:p>
            <a:pPr marL="342900" lvl="0" indent="-342900" eaLnBrk="1" hangingPunct="1">
              <a:spcBef>
                <a:spcPct val="0"/>
              </a:spcBef>
              <a:buClrTx/>
            </a:pPr>
            <a:endParaRPr lang="en-US" altLang="zh-CN" sz="3200" b="0" dirty="0">
              <a:solidFill>
                <a:srgbClr val="00000E"/>
              </a:solidFill>
              <a:uFillTx/>
              <a:latin typeface="微软雅黑" panose="020B0503020204020204" charset="-122"/>
              <a:ea typeface="微软雅黑" panose="020B0503020204020204" charset="-122"/>
            </a:endParaRPr>
          </a:p>
          <a:p>
            <a:pPr marL="342900" lvl="0" indent="-342900" eaLnBrk="1" hangingPunct="1">
              <a:spcBef>
                <a:spcPct val="0"/>
              </a:spcBef>
              <a:buClrTx/>
            </a:pPr>
            <a:r>
              <a:rPr lang="zh-CN" altLang="en-US" sz="3200" b="0" dirty="0">
                <a:solidFill>
                  <a:srgbClr val="00000E"/>
                </a:solidFill>
                <a:uFillTx/>
                <a:latin typeface="微软雅黑" panose="020B0503020204020204" charset="-122"/>
                <a:ea typeface="微软雅黑" panose="020B0503020204020204" charset="-122"/>
              </a:rPr>
              <a:t>病损导致的永久残障等。</a:t>
            </a:r>
            <a:endParaRPr lang="zh-CN" altLang="en-US" sz="3200" b="0" dirty="0">
              <a:solidFill>
                <a:srgbClr val="00000E"/>
              </a:solidFill>
              <a:uFillTx/>
              <a:latin typeface="微软雅黑" panose="020B0503020204020204" charset="-122"/>
              <a:ea typeface="微软雅黑" panose="020B0503020204020204" charset="-122"/>
            </a:endParaRPr>
          </a:p>
        </p:txBody>
      </p:sp>
      <p:pic>
        <p:nvPicPr>
          <p:cNvPr id="37892" name="图片 1"/>
          <p:cNvPicPr>
            <a:picLocks noChangeAspect="1"/>
          </p:cNvPicPr>
          <p:nvPr/>
        </p:nvPicPr>
        <p:blipFill>
          <a:blip r:embed="rId1"/>
          <a:stretch>
            <a:fillRect/>
          </a:stretch>
        </p:blipFill>
        <p:spPr>
          <a:xfrm>
            <a:off x="6737985" y="2435225"/>
            <a:ext cx="3981450" cy="2987040"/>
          </a:xfrm>
          <a:prstGeom prst="rect">
            <a:avLst/>
          </a:prstGeom>
          <a:noFill/>
          <a:ln w="9525">
            <a:noFill/>
          </a:ln>
        </p:spPr>
      </p:pic>
      <p:sp>
        <p:nvSpPr>
          <p:cNvPr id="5" name="Rectangle 2"/>
          <p:cNvSpPr txBox="1">
            <a:spLocks noChangeArrowheads="1"/>
          </p:cNvSpPr>
          <p:nvPr/>
        </p:nvSpPr>
        <p:spPr bwMode="auto">
          <a:xfrm>
            <a:off x="2432685" y="-113665"/>
            <a:ext cx="7437120" cy="946785"/>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8914" name="Rectangle 2"/>
          <p:cNvSpPr>
            <a:spLocks noGrp="1"/>
          </p:cNvSpPr>
          <p:nvPr>
            <p:ph type="title" idx="4294967295"/>
          </p:nvPr>
        </p:nvSpPr>
        <p:spPr>
          <a:xfrm>
            <a:off x="0" y="1330325"/>
            <a:ext cx="6646545"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作业治疗的适应症和禁忌证</a:t>
            </a:r>
            <a:endParaRPr lang="en-US" altLang="zh-CN" sz="3200" dirty="0">
              <a:solidFill>
                <a:srgbClr val="00000E"/>
              </a:solidFill>
              <a:latin typeface="微软雅黑" panose="020B0503020204020204" charset="-122"/>
              <a:ea typeface="微软雅黑" panose="020B0503020204020204" charset="-122"/>
            </a:endParaRPr>
          </a:p>
        </p:txBody>
      </p:sp>
      <p:sp>
        <p:nvSpPr>
          <p:cNvPr id="38915" name="矩形 1"/>
          <p:cNvSpPr/>
          <p:nvPr/>
        </p:nvSpPr>
        <p:spPr>
          <a:xfrm>
            <a:off x="828675" y="2276475"/>
            <a:ext cx="10346055" cy="304609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just" eaLnBrk="1" hangingPunct="1">
              <a:spcBef>
                <a:spcPct val="0"/>
              </a:spcBef>
              <a:buClrTx/>
              <a:buFont typeface="Arial" panose="020B0604020202020204" pitchFamily="34" charset="0"/>
              <a:buNone/>
            </a:pPr>
            <a:r>
              <a:rPr lang="en-US" altLang="zh-CN" sz="2400" b="0" dirty="0">
                <a:solidFill>
                  <a:srgbClr val="00000E"/>
                </a:solidFill>
                <a:ea typeface="宋体" panose="02010600030101010101" pitchFamily="2" charset="-122"/>
              </a:rPr>
              <a:t>1</a:t>
            </a:r>
            <a:r>
              <a:rPr lang="en-US" altLang="zh-CN" sz="2400" b="0" dirty="0">
                <a:solidFill>
                  <a:srgbClr val="00000E"/>
                </a:solidFill>
                <a:latin typeface="微软雅黑" panose="020B0503020204020204" charset="-122"/>
                <a:ea typeface="微软雅黑" panose="020B0503020204020204" charset="-122"/>
              </a:rPr>
              <a:t>.</a:t>
            </a:r>
            <a:r>
              <a:rPr lang="zh-CN" altLang="en-US" sz="2400" b="0" dirty="0">
                <a:solidFill>
                  <a:srgbClr val="00000E"/>
                </a:solidFill>
                <a:latin typeface="微软雅黑" panose="020B0503020204020204" charset="-122"/>
                <a:ea typeface="微软雅黑" panose="020B0503020204020204" charset="-122"/>
              </a:rPr>
              <a:t>适应症</a:t>
            </a:r>
            <a:endParaRPr lang="zh-CN" altLang="en-US" sz="2400" b="0" dirty="0">
              <a:solidFill>
                <a:srgbClr val="00000E"/>
              </a:solidFill>
              <a:latin typeface="微软雅黑" panose="020B0503020204020204" charset="-122"/>
              <a:ea typeface="微软雅黑" panose="020B0503020204020204" charset="-122"/>
            </a:endParaRPr>
          </a:p>
          <a:p>
            <a:pPr marL="0" lvl="0" indent="0" algn="just" eaLnBrk="1" hangingPunct="1">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神经系统疾病：脑卒中、颅脑外伤、脊髓损伤、脊髓炎、中枢神经退行性病变、周围神经伤病、老年性痴呆、老年性认知功能减退等。</a:t>
            </a:r>
            <a:endParaRPr lang="zh-CN" altLang="en-US" sz="2400" b="0" dirty="0">
              <a:solidFill>
                <a:srgbClr val="00000E"/>
              </a:solidFill>
              <a:latin typeface="微软雅黑" panose="020B0503020204020204" charset="-122"/>
              <a:ea typeface="微软雅黑" panose="020B0503020204020204" charset="-122"/>
            </a:endParaRPr>
          </a:p>
          <a:p>
            <a:pPr marL="0" lvl="0" indent="0" algn="just" eaLnBrk="1" hangingPunct="1">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骨关节疾病： 骨折、骨关节损伤后遗症、手外伤、截肢、断肢断指再植手术、人工关节置换术后、骨性关节病、肩周炎、强直性脊柱炎、类风湿性关节炎等。</a:t>
            </a:r>
            <a:endParaRPr lang="zh-CN" altLang="en-US" sz="2400" b="0" dirty="0">
              <a:solidFill>
                <a:srgbClr val="00000E"/>
              </a:solidFill>
              <a:latin typeface="微软雅黑" panose="020B0503020204020204" charset="-122"/>
              <a:ea typeface="微软雅黑" panose="020B0503020204020204" charset="-122"/>
            </a:endParaRPr>
          </a:p>
          <a:p>
            <a:pPr marL="0" lvl="0" indent="0" algn="just" eaLnBrk="1" hangingPunct="1">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儿科疾病：脑瘫、肢体残疾、发育缺陷、学习困难等。</a:t>
            </a:r>
            <a:endParaRPr lang="zh-CN" altLang="en-US" sz="2400" b="0" dirty="0">
              <a:solidFill>
                <a:srgbClr val="00000E"/>
              </a:solidFill>
              <a:latin typeface="微软雅黑" panose="020B0503020204020204" charset="-122"/>
              <a:ea typeface="微软雅黑" panose="020B0503020204020204" charset="-122"/>
            </a:endParaRPr>
          </a:p>
          <a:p>
            <a:pPr marL="0" lvl="0" indent="0" algn="just" eaLnBrk="1" hangingPunct="1">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内科疾病：冠心病、心肌梗死、高血压病、慢性阻塞性肺部疾病、糖尿病等。</a:t>
            </a:r>
            <a:endParaRPr lang="zh-CN" altLang="en-US" sz="2400" b="0" dirty="0">
              <a:solidFill>
                <a:srgbClr val="00000E"/>
              </a:solidFill>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2080260" y="-62865"/>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938" name="Rectangle 2"/>
          <p:cNvSpPr>
            <a:spLocks noGrp="1"/>
          </p:cNvSpPr>
          <p:nvPr>
            <p:ph type="title" idx="4294967295"/>
          </p:nvPr>
        </p:nvSpPr>
        <p:spPr>
          <a:xfrm>
            <a:off x="0" y="1196975"/>
            <a:ext cx="6931025"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作业治疗的适应症和禁忌证</a:t>
            </a:r>
            <a:endParaRPr lang="en-US" altLang="zh-CN" sz="3200" dirty="0">
              <a:solidFill>
                <a:srgbClr val="00000E"/>
              </a:solidFill>
              <a:latin typeface="微软雅黑" panose="020B0503020204020204" charset="-122"/>
              <a:ea typeface="微软雅黑" panose="020B0503020204020204" charset="-122"/>
            </a:endParaRPr>
          </a:p>
        </p:txBody>
      </p:sp>
      <p:sp>
        <p:nvSpPr>
          <p:cNvPr id="39939" name="矩形 1"/>
          <p:cNvSpPr/>
          <p:nvPr/>
        </p:nvSpPr>
        <p:spPr>
          <a:xfrm>
            <a:off x="1641793" y="2287270"/>
            <a:ext cx="8208962" cy="396938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b="0" dirty="0">
                <a:solidFill>
                  <a:srgbClr val="00000E"/>
                </a:solidFill>
                <a:uFillTx/>
                <a:ea typeface="宋体" panose="02010600030101010101" pitchFamily="2" charset="-122"/>
              </a:rPr>
              <a:t>1</a:t>
            </a:r>
            <a:r>
              <a:rPr lang="en-US" altLang="zh-CN" b="0" dirty="0">
                <a:solidFill>
                  <a:srgbClr val="00000E"/>
                </a:solidFill>
                <a:uFillTx/>
                <a:latin typeface="微软雅黑" panose="020B0503020204020204" charset="-122"/>
                <a:ea typeface="微软雅黑" panose="020B0503020204020204" charset="-122"/>
              </a:rPr>
              <a:t>.</a:t>
            </a:r>
            <a:r>
              <a:rPr lang="zh-CN" altLang="en-US" b="0" dirty="0">
                <a:solidFill>
                  <a:srgbClr val="00000E"/>
                </a:solidFill>
                <a:uFillTx/>
                <a:latin typeface="微软雅黑" panose="020B0503020204020204" charset="-122"/>
                <a:ea typeface="微软雅黑" panose="020B0503020204020204" charset="-122"/>
              </a:rPr>
              <a:t>适应症</a:t>
            </a: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精神科疾病：精神分裂症康复期、神经症、焦虑症、抑郁症、情绪障碍等。</a:t>
            </a: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其他疾病：烧伤、肿瘤等。</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2.</a:t>
            </a:r>
            <a:r>
              <a:rPr lang="zh-CN" altLang="en-US" b="0" dirty="0">
                <a:solidFill>
                  <a:srgbClr val="00000E"/>
                </a:solidFill>
                <a:uFillTx/>
                <a:latin typeface="微软雅黑" panose="020B0503020204020204" charset="-122"/>
                <a:ea typeface="微软雅黑" panose="020B0503020204020204" charset="-122"/>
              </a:rPr>
              <a:t>禁忌证</a:t>
            </a: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意识不清不能配合者，严重认知障碍不能合作者，危重症疾患者，心肺肝功能严重不全等需绝对休息者等。</a:t>
            </a:r>
            <a:endParaRPr lang="zh-CN" altLang="en-US" b="0" dirty="0">
              <a:solidFill>
                <a:srgbClr val="00000E"/>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2197100" y="-106045"/>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kern="0" noProof="0">
                <a:ln>
                  <a:noFill/>
                </a:ln>
                <a:effectLst/>
                <a:uLnTx/>
                <a:uFillTx/>
                <a:latin typeface="微软雅黑" panose="020B0503020204020204" charset="-122"/>
                <a:ea typeface="微软雅黑" panose="020B0503020204020204" charset="-122"/>
                <a:sym typeface="+mn-ea"/>
              </a:rPr>
              <a:t> </a:t>
            </a: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p:cNvSpPr>
          <p:nvPr>
            <p:ph type="title" idx="4294967295"/>
          </p:nvPr>
        </p:nvSpPr>
        <p:spPr>
          <a:xfrm>
            <a:off x="0" y="1196975"/>
            <a:ext cx="664718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作业治疗师的职责和作用</a:t>
            </a:r>
            <a:endParaRPr lang="zh-CN" altLang="en-US" sz="3200" dirty="0">
              <a:solidFill>
                <a:srgbClr val="00000E"/>
              </a:solidFill>
              <a:latin typeface="微软雅黑" panose="020B0503020204020204" charset="-122"/>
              <a:ea typeface="微软雅黑" panose="020B0503020204020204" charset="-122"/>
            </a:endParaRPr>
          </a:p>
        </p:txBody>
      </p:sp>
      <p:sp>
        <p:nvSpPr>
          <p:cNvPr id="40963" name="矩形 1"/>
          <p:cNvSpPr/>
          <p:nvPr/>
        </p:nvSpPr>
        <p:spPr>
          <a:xfrm>
            <a:off x="1186815" y="1773555"/>
            <a:ext cx="9824720" cy="359981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endParaRPr lang="zh-CN" altLang="en-US" sz="2000" b="0" dirty="0">
              <a:solidFill>
                <a:srgbClr val="00000E"/>
              </a:solidFill>
              <a:ea typeface="宋体" panose="02010600030101010101" pitchFamily="2" charset="-122"/>
              <a:sym typeface="+mn-ea"/>
            </a:endParaRPr>
          </a:p>
          <a:p>
            <a:pPr marL="0" lvl="0" indent="0" eaLnBrk="1" hangingPunct="1">
              <a:spcBef>
                <a:spcPct val="0"/>
              </a:spcBef>
              <a:buClrTx/>
              <a:buFont typeface="Arial" panose="020B0604020202020204" pitchFamily="34" charset="0"/>
              <a:buNone/>
            </a:pPr>
            <a:r>
              <a:rPr lang="zh-CN" altLang="en-US" sz="2600" b="0" dirty="0">
                <a:solidFill>
                  <a:srgbClr val="00000E"/>
                </a:solidFill>
                <a:latin typeface="微软雅黑" panose="020B0503020204020204" charset="-122"/>
                <a:ea typeface="微软雅黑" panose="020B0503020204020204" charset="-122"/>
                <a:sym typeface="+mn-ea"/>
              </a:rPr>
              <a:t>教育训练者 教导患者学习自我照顾和日常生活活动训练，发挥其健侧的代偿功能，矫正患侧残障。</a:t>
            </a:r>
            <a:endParaRPr lang="zh-CN" altLang="en-US" sz="2600" b="0" dirty="0">
              <a:solidFill>
                <a:srgbClr val="00000E"/>
              </a:solidFill>
              <a:latin typeface="微软雅黑" panose="020B0503020204020204" charset="-122"/>
              <a:ea typeface="微软雅黑" panose="020B0503020204020204" charset="-122"/>
              <a:sym typeface="+mn-ea"/>
            </a:endParaRPr>
          </a:p>
          <a:p>
            <a:pPr marL="0" lvl="0" indent="0" eaLnBrk="1" hangingPunct="1">
              <a:spcBef>
                <a:spcPct val="0"/>
              </a:spcBef>
              <a:buClrTx/>
              <a:buFont typeface="Arial" panose="020B0604020202020204" pitchFamily="34" charset="0"/>
              <a:buNone/>
            </a:pP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spcBef>
                <a:spcPct val="0"/>
              </a:spcBef>
              <a:buClrTx/>
              <a:buFont typeface="Arial" panose="020B0604020202020204" pitchFamily="34" charset="0"/>
              <a:buNone/>
            </a:pPr>
            <a:r>
              <a:rPr lang="zh-CN" altLang="en-US" sz="2600" b="0" dirty="0">
                <a:solidFill>
                  <a:srgbClr val="00000E"/>
                </a:solidFill>
                <a:latin typeface="微软雅黑" panose="020B0503020204020204" charset="-122"/>
                <a:ea typeface="微软雅黑" panose="020B0503020204020204" charset="-122"/>
                <a:sym typeface="+mn-ea"/>
              </a:rPr>
              <a:t>治疗师  帮助患者恢复身体功能的治疗，加强身体各方面的训练。</a:t>
            </a:r>
            <a:endParaRPr lang="zh-CN" altLang="en-US" sz="2600" b="0" dirty="0">
              <a:solidFill>
                <a:srgbClr val="00000E"/>
              </a:solidFill>
              <a:latin typeface="微软雅黑" panose="020B0503020204020204" charset="-122"/>
              <a:ea typeface="微软雅黑" panose="020B0503020204020204" charset="-122"/>
              <a:sym typeface="+mn-ea"/>
            </a:endParaRPr>
          </a:p>
          <a:p>
            <a:pPr marL="0" lvl="0" indent="0" eaLnBrk="1" hangingPunct="1">
              <a:spcBef>
                <a:spcPct val="0"/>
              </a:spcBef>
              <a:buClrTx/>
              <a:buFont typeface="Arial" panose="020B0604020202020204" pitchFamily="34" charset="0"/>
              <a:buNone/>
            </a:pPr>
            <a:endParaRPr lang="zh-CN" altLang="en-US" sz="2600" b="0" dirty="0">
              <a:solidFill>
                <a:srgbClr val="00000E"/>
              </a:solidFill>
              <a:latin typeface="微软雅黑" panose="020B0503020204020204" charset="-122"/>
              <a:ea typeface="微软雅黑" panose="020B0503020204020204" charset="-122"/>
              <a:sym typeface="+mn-ea"/>
            </a:endParaRPr>
          </a:p>
          <a:p>
            <a:pPr marL="0" lvl="0" indent="0" eaLnBrk="1" hangingPunct="1">
              <a:spcBef>
                <a:spcPct val="0"/>
              </a:spcBef>
              <a:buClrTx/>
              <a:buFont typeface="Arial" panose="020B0604020202020204" pitchFamily="34" charset="0"/>
              <a:buNone/>
            </a:pPr>
            <a:r>
              <a:rPr lang="zh-CN" altLang="en-US" sz="2600" b="0" dirty="0">
                <a:solidFill>
                  <a:srgbClr val="00000E"/>
                </a:solidFill>
                <a:latin typeface="微软雅黑" panose="020B0503020204020204" charset="-122"/>
                <a:ea typeface="微软雅黑" panose="020B0503020204020204" charset="-122"/>
                <a:sym typeface="+mn-ea"/>
              </a:rPr>
              <a:t>指导师  指导患者及其家属配合治疗，以达到预期效果。</a:t>
            </a:r>
            <a:endParaRPr lang="zh-CN" altLang="en-US" sz="2600" b="0" dirty="0">
              <a:solidFill>
                <a:srgbClr val="00000E"/>
              </a:solidFill>
              <a:latin typeface="微软雅黑" panose="020B0503020204020204" charset="-122"/>
              <a:ea typeface="微软雅黑" panose="020B0503020204020204" charset="-122"/>
              <a:sym typeface="+mn-ea"/>
            </a:endParaRPr>
          </a:p>
          <a:p>
            <a:pPr marL="0" lvl="0" indent="0" eaLnBrk="1" hangingPunct="1">
              <a:spcBef>
                <a:spcPct val="0"/>
              </a:spcBef>
              <a:buClrTx/>
              <a:buFont typeface="Arial" panose="020B0604020202020204" pitchFamily="34" charset="0"/>
              <a:buNone/>
            </a:pP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spcBef>
                <a:spcPct val="0"/>
              </a:spcBef>
              <a:buClrTx/>
              <a:buFont typeface="Arial" panose="020B0604020202020204" pitchFamily="34" charset="0"/>
              <a:buNone/>
            </a:pPr>
            <a:r>
              <a:rPr lang="zh-CN" altLang="en-US" sz="2600" b="0" dirty="0">
                <a:solidFill>
                  <a:srgbClr val="00000E"/>
                </a:solidFill>
                <a:latin typeface="微软雅黑" panose="020B0503020204020204" charset="-122"/>
                <a:ea typeface="微软雅黑" panose="020B0503020204020204" charset="-122"/>
                <a:sym typeface="+mn-ea"/>
              </a:rPr>
              <a:t>职业评定者   探寻患者的职业潜能，并为其提供选择职业的参考</a:t>
            </a:r>
            <a:r>
              <a:rPr lang="zh-CN" altLang="en-US" sz="2600" b="0" dirty="0">
                <a:solidFill>
                  <a:schemeClr val="tx1"/>
                </a:solidFill>
                <a:latin typeface="微软雅黑" panose="020B0503020204020204" charset="-122"/>
                <a:ea typeface="微软雅黑" panose="020B0503020204020204" charset="-122"/>
                <a:sym typeface="+mn-ea"/>
              </a:rPr>
              <a:t>。</a:t>
            </a:r>
            <a:endParaRPr lang="zh-CN" altLang="en-US" sz="2600" b="0" dirty="0">
              <a:solidFill>
                <a:schemeClr val="tx1"/>
              </a:solidFill>
              <a:latin typeface="微软雅黑" panose="020B0503020204020204" charset="-122"/>
              <a:ea typeface="微软雅黑" panose="020B0503020204020204" charset="-122"/>
              <a:sym typeface="+mn-ea"/>
            </a:endParaRPr>
          </a:p>
        </p:txBody>
      </p:sp>
      <p:sp>
        <p:nvSpPr>
          <p:cNvPr id="4" name="Rectangle 2"/>
          <p:cNvSpPr txBox="1">
            <a:spLocks noChangeArrowheads="1"/>
          </p:cNvSpPr>
          <p:nvPr/>
        </p:nvSpPr>
        <p:spPr bwMode="auto">
          <a:xfrm>
            <a:off x="2136775" y="-86360"/>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1986" name="图片 1"/>
          <p:cNvPicPr>
            <a:picLocks noChangeAspect="1"/>
          </p:cNvPicPr>
          <p:nvPr/>
        </p:nvPicPr>
        <p:blipFill>
          <a:blip r:embed="rId1"/>
          <a:stretch>
            <a:fillRect/>
          </a:stretch>
        </p:blipFill>
        <p:spPr>
          <a:xfrm>
            <a:off x="8413750" y="4854575"/>
            <a:ext cx="3522980" cy="1865630"/>
          </a:xfrm>
          <a:prstGeom prst="rect">
            <a:avLst/>
          </a:prstGeom>
          <a:noFill/>
          <a:ln w="9525">
            <a:noFill/>
          </a:ln>
        </p:spPr>
      </p:pic>
      <p:sp>
        <p:nvSpPr>
          <p:cNvPr id="41987" name="Rectangle 2"/>
          <p:cNvSpPr>
            <a:spLocks noGrp="1"/>
          </p:cNvSpPr>
          <p:nvPr>
            <p:ph type="title" idx="4294967295"/>
          </p:nvPr>
        </p:nvSpPr>
        <p:spPr>
          <a:xfrm>
            <a:off x="300990" y="815340"/>
            <a:ext cx="6647180" cy="946150"/>
          </a:xfrm>
        </p:spPr>
        <p:txBody>
          <a:bodyPr vert="horz" wrap="square" lIns="91440" tIns="45720" rIns="91440" bIns="45720" anchor="ctr" anchorCtr="0"/>
          <a:lstStyle/>
          <a:p>
            <a:pPr algn="l" eaLnBrk="1" hangingPunct="1"/>
            <a:r>
              <a:rPr lang="zh-CN" altLang="en-US" sz="3400" dirty="0">
                <a:solidFill>
                  <a:srgbClr val="00000E"/>
                </a:solidFill>
                <a:uFillTx/>
                <a:latin typeface="微软雅黑" panose="020B0503020204020204" charset="-122"/>
                <a:ea typeface="微软雅黑" panose="020B0503020204020204" charset="-122"/>
              </a:rPr>
              <a:t>作业疗法目的</a:t>
            </a:r>
            <a:endParaRPr lang="zh-CN" altLang="en-US" sz="3400" dirty="0">
              <a:solidFill>
                <a:srgbClr val="00000E"/>
              </a:solidFill>
              <a:uFillTx/>
              <a:latin typeface="微软雅黑" panose="020B0503020204020204" charset="-122"/>
              <a:ea typeface="微软雅黑" panose="020B0503020204020204" charset="-122"/>
            </a:endParaRPr>
          </a:p>
        </p:txBody>
      </p:sp>
      <p:sp>
        <p:nvSpPr>
          <p:cNvPr id="41988" name="矩形 2"/>
          <p:cNvSpPr/>
          <p:nvPr/>
        </p:nvSpPr>
        <p:spPr>
          <a:xfrm>
            <a:off x="862330" y="1609725"/>
            <a:ext cx="10615930" cy="461581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en-US" altLang="zh-CN" b="0" dirty="0">
                <a:solidFill>
                  <a:srgbClr val="00000E"/>
                </a:solidFill>
                <a:uFillTx/>
                <a:ea typeface="宋体" panose="02010600030101010101" pitchFamily="2" charset="-122"/>
              </a:rPr>
              <a:t>1</a:t>
            </a:r>
            <a:r>
              <a:rPr lang="en-US" altLang="zh-CN" b="0" dirty="0">
                <a:solidFill>
                  <a:srgbClr val="00000E"/>
                </a:solidFill>
                <a:uFillTx/>
                <a:latin typeface="微软雅黑" panose="020B0503020204020204" charset="-122"/>
                <a:ea typeface="微软雅黑" panose="020B0503020204020204" charset="-122"/>
              </a:rPr>
              <a:t>.</a:t>
            </a:r>
            <a:r>
              <a:rPr lang="zh-CN" altLang="en-US" b="0" dirty="0">
                <a:solidFill>
                  <a:srgbClr val="00000E"/>
                </a:solidFill>
                <a:uFillTx/>
                <a:latin typeface="微软雅黑" panose="020B0503020204020204" charset="-122"/>
                <a:ea typeface="微软雅黑" panose="020B0503020204020204" charset="-122"/>
              </a:rPr>
              <a:t>维持患者现有功能，最大限度发挥其残存功能。自理、家务、社交、心理等多方面得到最大的独立性，在生活各方面继续参与并作出贡献，选择自身认为有意义的生活方式。</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2.</a:t>
            </a:r>
            <a:r>
              <a:rPr lang="zh-CN" altLang="en-US" b="0" dirty="0">
                <a:solidFill>
                  <a:srgbClr val="00000E"/>
                </a:solidFill>
                <a:uFillTx/>
                <a:latin typeface="微软雅黑" panose="020B0503020204020204" charset="-122"/>
                <a:ea typeface="微软雅黑" panose="020B0503020204020204" charset="-122"/>
              </a:rPr>
              <a:t>提高患者日常生活活动的自理能力。</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3.</a:t>
            </a:r>
            <a:r>
              <a:rPr lang="zh-CN" altLang="en-US" b="0" dirty="0">
                <a:solidFill>
                  <a:srgbClr val="00000E"/>
                </a:solidFill>
                <a:uFillTx/>
                <a:latin typeface="微软雅黑" panose="020B0503020204020204" charset="-122"/>
                <a:ea typeface="微软雅黑" panose="020B0503020204020204" charset="-122"/>
              </a:rPr>
              <a:t>为患者设计及制作与日常生活活动相关的各种自助具。</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4.</a:t>
            </a:r>
            <a:r>
              <a:rPr lang="zh-CN" altLang="en-US" b="0" dirty="0">
                <a:solidFill>
                  <a:srgbClr val="00000E"/>
                </a:solidFill>
                <a:uFillTx/>
                <a:latin typeface="微软雅黑" panose="020B0503020204020204" charset="-122"/>
                <a:ea typeface="微软雅黑" panose="020B0503020204020204" charset="-122"/>
              </a:rPr>
              <a:t>提供患者职业前技能训练。</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5.</a:t>
            </a:r>
            <a:r>
              <a:rPr lang="zh-CN" altLang="en-US" b="0" dirty="0">
                <a:solidFill>
                  <a:srgbClr val="00000E"/>
                </a:solidFill>
                <a:uFillTx/>
                <a:latin typeface="微软雅黑" panose="020B0503020204020204" charset="-122"/>
                <a:ea typeface="微软雅黑" panose="020B0503020204020204" charset="-122"/>
              </a:rPr>
              <a:t>强化患者自信心，辅助心理治疗。</a:t>
            </a:r>
            <a:endParaRPr lang="zh-CN" altLang="en-US" b="0" dirty="0">
              <a:solidFill>
                <a:srgbClr val="00000E"/>
              </a:solidFill>
              <a:uFillTx/>
              <a:latin typeface="微软雅黑" panose="020B0503020204020204" charset="-122"/>
              <a:ea typeface="微软雅黑" panose="020B0503020204020204" charset="-122"/>
            </a:endParaRPr>
          </a:p>
        </p:txBody>
      </p:sp>
      <p:sp>
        <p:nvSpPr>
          <p:cNvPr id="5" name="Rectangle 2"/>
          <p:cNvSpPr txBox="1">
            <a:spLocks noChangeArrowheads="1"/>
          </p:cNvSpPr>
          <p:nvPr/>
        </p:nvSpPr>
        <p:spPr bwMode="auto">
          <a:xfrm>
            <a:off x="2221230" y="-64770"/>
            <a:ext cx="8054340" cy="94488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3010" name="Rectangle 2"/>
          <p:cNvSpPr>
            <a:spLocks noGrp="1"/>
          </p:cNvSpPr>
          <p:nvPr>
            <p:ph type="title" idx="4294967295"/>
          </p:nvPr>
        </p:nvSpPr>
        <p:spPr>
          <a:xfrm>
            <a:off x="398780" y="817245"/>
            <a:ext cx="6647180" cy="946150"/>
          </a:xfrm>
        </p:spPr>
        <p:txBody>
          <a:bodyPr vert="horz" wrap="square" lIns="91440" tIns="45720" rIns="91440" bIns="45720" anchor="ctr" anchorCtr="0"/>
          <a:lstStyle/>
          <a:p>
            <a:pPr algn="l" eaLnBrk="1" hangingPunct="1"/>
            <a:r>
              <a:rPr lang="zh-CN" altLang="en-US" sz="3400" dirty="0">
                <a:solidFill>
                  <a:srgbClr val="00000E"/>
                </a:solidFill>
                <a:uFillTx/>
                <a:latin typeface="微软雅黑" panose="020B0503020204020204" charset="-122"/>
                <a:ea typeface="微软雅黑" panose="020B0503020204020204" charset="-122"/>
              </a:rPr>
              <a:t>作业疗法特点</a:t>
            </a:r>
            <a:endParaRPr lang="zh-CN" altLang="en-US" sz="3400" dirty="0">
              <a:solidFill>
                <a:srgbClr val="00000E"/>
              </a:solidFill>
              <a:uFillTx/>
              <a:latin typeface="微软雅黑" panose="020B0503020204020204" charset="-122"/>
              <a:ea typeface="微软雅黑" panose="020B0503020204020204" charset="-122"/>
            </a:endParaRPr>
          </a:p>
        </p:txBody>
      </p:sp>
      <p:sp>
        <p:nvSpPr>
          <p:cNvPr id="43011" name="矩形 1"/>
          <p:cNvSpPr/>
          <p:nvPr/>
        </p:nvSpPr>
        <p:spPr>
          <a:xfrm>
            <a:off x="1096010" y="1916430"/>
            <a:ext cx="9297035" cy="452945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作业是指与时间、能量、关心及注意的目标指向性有关的一种活动。目标指向性一定要有目的性，将活动用做作业活动。这些活动对患者而言在某些水平要有意义，要联系患者的实际生活，与患者兴趣有关。作业疗法可以预防功能减退和维持改善生活质量。</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1.</a:t>
            </a:r>
            <a:r>
              <a:rPr lang="zh-CN" altLang="en-US" b="0" dirty="0">
                <a:solidFill>
                  <a:srgbClr val="00000E"/>
                </a:solidFill>
                <a:uFillTx/>
                <a:latin typeface="微软雅黑" panose="020B0503020204020204" charset="-122"/>
                <a:ea typeface="微软雅黑" panose="020B0503020204020204" charset="-122"/>
              </a:rPr>
              <a:t>儿童作业疗法特点</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zh-CN" b="0" dirty="0">
                <a:solidFill>
                  <a:srgbClr val="00000E"/>
                </a:solidFill>
                <a:uFillTx/>
                <a:latin typeface="微软雅黑" panose="020B0503020204020204" charset="-122"/>
                <a:ea typeface="微软雅黑" panose="020B0503020204020204" charset="-122"/>
              </a:rPr>
              <a:t>儿童作业疗法需要治疗、游戏、教育三结合。</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2.</a:t>
            </a:r>
            <a:r>
              <a:rPr lang="zh-CN" altLang="en-US" b="0" dirty="0">
                <a:solidFill>
                  <a:srgbClr val="00000E"/>
                </a:solidFill>
                <a:uFillTx/>
                <a:latin typeface="微软雅黑" panose="020B0503020204020204" charset="-122"/>
                <a:ea typeface="微软雅黑" panose="020B0503020204020204" charset="-122"/>
              </a:rPr>
              <a:t>老年人作业疗法特点</a:t>
            </a: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老年人作业疗法目标是使老年人获得足够的独立，减少依赖，提高其生活质量。不要求功能完全恢复只是根据个体水平去争取最佳效果。</a:t>
            </a:r>
            <a:endParaRPr lang="zh-CN" altLang="en-US" b="0" dirty="0">
              <a:solidFill>
                <a:srgbClr val="00000E"/>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2133600" y="-127635"/>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4034" name="Rectangle 2"/>
          <p:cNvSpPr>
            <a:spLocks noGrp="1"/>
          </p:cNvSpPr>
          <p:nvPr>
            <p:ph type="title" idx="4294967295"/>
          </p:nvPr>
        </p:nvSpPr>
        <p:spPr>
          <a:xfrm>
            <a:off x="374015" y="1008380"/>
            <a:ext cx="6646545" cy="946150"/>
          </a:xfrm>
        </p:spPr>
        <p:txBody>
          <a:bodyPr vert="horz" wrap="square" lIns="91440" tIns="45720" rIns="91440" bIns="45720" anchor="ctr" anchorCtr="0"/>
          <a:lstStyle/>
          <a:p>
            <a:pPr algn="l" eaLnBrk="1" hangingPunct="1"/>
            <a:r>
              <a:rPr lang="zh-CN" altLang="en-US" sz="3500" dirty="0">
                <a:solidFill>
                  <a:srgbClr val="00000E"/>
                </a:solidFill>
                <a:uFillTx/>
                <a:latin typeface="微软雅黑" panose="020B0503020204020204" charset="-122"/>
                <a:ea typeface="微软雅黑" panose="020B0503020204020204" charset="-122"/>
              </a:rPr>
              <a:t>作业疗法功能评定</a:t>
            </a:r>
            <a:endParaRPr lang="zh-CN" altLang="en-US" sz="3500" dirty="0">
              <a:solidFill>
                <a:srgbClr val="00000E"/>
              </a:solidFill>
              <a:uFillTx/>
              <a:latin typeface="微软雅黑" panose="020B0503020204020204" charset="-122"/>
              <a:ea typeface="微软雅黑" panose="020B0503020204020204" charset="-122"/>
            </a:endParaRPr>
          </a:p>
        </p:txBody>
      </p:sp>
      <p:sp>
        <p:nvSpPr>
          <p:cNvPr id="44035" name="矩形 2"/>
          <p:cNvSpPr/>
          <p:nvPr/>
        </p:nvSpPr>
        <p:spPr>
          <a:xfrm>
            <a:off x="1500505" y="2141855"/>
            <a:ext cx="4163695" cy="289179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（一）作业技能评定</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1.</a:t>
            </a:r>
            <a:r>
              <a:rPr lang="zh-CN" altLang="en-US" sz="2600" b="0" dirty="0">
                <a:solidFill>
                  <a:srgbClr val="00000E"/>
                </a:solidFill>
                <a:uFillTx/>
                <a:latin typeface="微软雅黑" panose="020B0503020204020204" charset="-122"/>
                <a:ea typeface="微软雅黑" panose="020B0503020204020204" charset="-122"/>
              </a:rPr>
              <a:t>感觉 </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2.</a:t>
            </a:r>
            <a:r>
              <a:rPr lang="zh-CN" altLang="en-US" sz="2600" b="0" dirty="0">
                <a:solidFill>
                  <a:srgbClr val="00000E"/>
                </a:solidFill>
                <a:uFillTx/>
                <a:latin typeface="微软雅黑" panose="020B0503020204020204" charset="-122"/>
                <a:ea typeface="微软雅黑" panose="020B0503020204020204" charset="-122"/>
              </a:rPr>
              <a:t>运动 </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3.</a:t>
            </a:r>
            <a:r>
              <a:rPr lang="zh-CN" altLang="en-US" sz="2600" b="0" dirty="0">
                <a:solidFill>
                  <a:srgbClr val="00000E"/>
                </a:solidFill>
                <a:uFillTx/>
                <a:latin typeface="微软雅黑" panose="020B0503020204020204" charset="-122"/>
                <a:ea typeface="微软雅黑" panose="020B0503020204020204" charset="-122"/>
              </a:rPr>
              <a:t>高级脑功能评定 </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4.</a:t>
            </a:r>
            <a:r>
              <a:rPr lang="zh-CN" altLang="en-US" sz="2600" b="0" dirty="0">
                <a:solidFill>
                  <a:srgbClr val="00000E"/>
                </a:solidFill>
                <a:uFillTx/>
                <a:latin typeface="微软雅黑" panose="020B0503020204020204" charset="-122"/>
                <a:ea typeface="微软雅黑" panose="020B0503020204020204" charset="-122"/>
              </a:rPr>
              <a:t>心理社会活动技能评定 </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600" b="0" dirty="0">
              <a:solidFill>
                <a:srgbClr val="00000E"/>
              </a:solidFill>
              <a:uFillTx/>
              <a:latin typeface="微软雅黑" panose="020B0503020204020204" charset="-122"/>
              <a:ea typeface="微软雅黑" panose="020B0503020204020204" charset="-122"/>
            </a:endParaRPr>
          </a:p>
        </p:txBody>
      </p:sp>
      <p:sp>
        <p:nvSpPr>
          <p:cNvPr id="44036" name="矩形 3"/>
          <p:cNvSpPr/>
          <p:nvPr/>
        </p:nvSpPr>
        <p:spPr>
          <a:xfrm>
            <a:off x="5881370" y="2113280"/>
            <a:ext cx="5240020" cy="451802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500" b="0" dirty="0">
                <a:solidFill>
                  <a:srgbClr val="00000E"/>
                </a:solidFill>
                <a:uFillTx/>
                <a:latin typeface="微软雅黑" panose="020B0503020204020204" charset="-122"/>
                <a:ea typeface="微软雅黑" panose="020B0503020204020204" charset="-122"/>
              </a:rPr>
              <a:t>（二）作业能力评定</a:t>
            </a:r>
            <a:endParaRPr lang="zh-CN" altLang="en-US" sz="25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5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500" b="0" dirty="0">
                <a:solidFill>
                  <a:srgbClr val="00000E"/>
                </a:solidFill>
                <a:uFillTx/>
                <a:latin typeface="微软雅黑" panose="020B0503020204020204" charset="-122"/>
                <a:ea typeface="微软雅黑" panose="020B0503020204020204" charset="-122"/>
              </a:rPr>
              <a:t>1.</a:t>
            </a:r>
            <a:r>
              <a:rPr lang="zh-CN" altLang="en-US" sz="2500" b="0" dirty="0">
                <a:solidFill>
                  <a:srgbClr val="00000E"/>
                </a:solidFill>
                <a:uFillTx/>
                <a:latin typeface="微软雅黑" panose="020B0503020204020204" charset="-122"/>
                <a:ea typeface="微软雅黑" panose="020B0503020204020204" charset="-122"/>
              </a:rPr>
              <a:t>日常生活活动（</a:t>
            </a:r>
            <a:r>
              <a:rPr lang="en-US" altLang="zh-CN" sz="2500" b="0" dirty="0">
                <a:solidFill>
                  <a:srgbClr val="00000E"/>
                </a:solidFill>
                <a:uFillTx/>
                <a:latin typeface="微软雅黑" panose="020B0503020204020204" charset="-122"/>
                <a:ea typeface="微软雅黑" panose="020B0503020204020204" charset="-122"/>
              </a:rPr>
              <a:t>ADL</a:t>
            </a:r>
            <a:r>
              <a:rPr lang="zh-CN" altLang="en-US" sz="2500" b="0" dirty="0">
                <a:solidFill>
                  <a:srgbClr val="00000E"/>
                </a:solidFill>
                <a:uFillTx/>
                <a:latin typeface="微软雅黑" panose="020B0503020204020204" charset="-122"/>
                <a:ea typeface="微软雅黑" panose="020B0503020204020204" charset="-122"/>
              </a:rPr>
              <a:t>）能力评定</a:t>
            </a:r>
            <a:endParaRPr lang="en-US" altLang="zh-CN" sz="25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500" b="0" dirty="0">
                <a:solidFill>
                  <a:srgbClr val="00000E"/>
                </a:solidFill>
                <a:uFillTx/>
                <a:latin typeface="微软雅黑" panose="020B0503020204020204" charset="-122"/>
                <a:ea typeface="微软雅黑" panose="020B0503020204020204" charset="-122"/>
              </a:rPr>
              <a:t>2.</a:t>
            </a:r>
            <a:r>
              <a:rPr lang="zh-CN" altLang="en-US" sz="2500" b="0" dirty="0">
                <a:solidFill>
                  <a:srgbClr val="00000E"/>
                </a:solidFill>
                <a:uFillTx/>
                <a:latin typeface="微软雅黑" panose="020B0503020204020204" charset="-122"/>
                <a:ea typeface="微软雅黑" panose="020B0503020204020204" charset="-122"/>
              </a:rPr>
              <a:t>娱乐和兴趣性作业能力评定</a:t>
            </a:r>
            <a:endParaRPr lang="en-US" altLang="zh-CN" sz="25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500" b="0" dirty="0">
                <a:solidFill>
                  <a:srgbClr val="00000E"/>
                </a:solidFill>
                <a:uFillTx/>
                <a:latin typeface="微软雅黑" panose="020B0503020204020204" charset="-122"/>
                <a:ea typeface="微软雅黑" panose="020B0503020204020204" charset="-122"/>
              </a:rPr>
              <a:t>3.</a:t>
            </a:r>
            <a:r>
              <a:rPr lang="zh-CN" altLang="en-US" sz="2500" b="0" dirty="0">
                <a:solidFill>
                  <a:srgbClr val="00000E"/>
                </a:solidFill>
                <a:uFillTx/>
                <a:latin typeface="微软雅黑" panose="020B0503020204020204" charset="-122"/>
                <a:ea typeface="微软雅黑" panose="020B0503020204020204" charset="-122"/>
              </a:rPr>
              <a:t>生存质量评定</a:t>
            </a:r>
            <a:endParaRPr lang="zh-CN" altLang="en-US" sz="25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500" b="0" dirty="0">
                <a:solidFill>
                  <a:srgbClr val="00000E"/>
                </a:solidFill>
                <a:uFillTx/>
                <a:latin typeface="微软雅黑" panose="020B0503020204020204" charset="-122"/>
                <a:ea typeface="微软雅黑" panose="020B0503020204020204" charset="-122"/>
              </a:rPr>
              <a:t>4.</a:t>
            </a:r>
            <a:r>
              <a:rPr lang="zh-CN" altLang="en-US" sz="2500" b="0" dirty="0">
                <a:solidFill>
                  <a:srgbClr val="00000E"/>
                </a:solidFill>
                <a:uFillTx/>
                <a:latin typeface="微软雅黑" panose="020B0503020204020204" charset="-122"/>
                <a:ea typeface="微软雅黑" panose="020B0503020204020204" charset="-122"/>
              </a:rPr>
              <a:t>职业能力评定</a:t>
            </a:r>
            <a:endParaRPr lang="zh-CN" altLang="en-US" sz="25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500" b="0" dirty="0">
                <a:solidFill>
                  <a:srgbClr val="00000E"/>
                </a:solidFill>
                <a:uFillTx/>
                <a:latin typeface="微软雅黑" panose="020B0503020204020204" charset="-122"/>
                <a:ea typeface="微软雅黑" panose="020B0503020204020204" charset="-122"/>
              </a:rPr>
              <a:t>5.</a:t>
            </a:r>
            <a:r>
              <a:rPr lang="zh-CN" altLang="en-US" sz="2500" b="0" dirty="0">
                <a:solidFill>
                  <a:srgbClr val="00000E"/>
                </a:solidFill>
                <a:uFillTx/>
                <a:latin typeface="微软雅黑" panose="020B0503020204020204" charset="-122"/>
                <a:ea typeface="微软雅黑" panose="020B0503020204020204" charset="-122"/>
              </a:rPr>
              <a:t>就业前能力评定</a:t>
            </a:r>
            <a:endParaRPr lang="zh-CN" altLang="en-US" sz="25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500" b="0" dirty="0">
                <a:solidFill>
                  <a:srgbClr val="00000E"/>
                </a:solidFill>
                <a:uFillTx/>
                <a:latin typeface="微软雅黑" panose="020B0503020204020204" charset="-122"/>
                <a:ea typeface="微软雅黑" panose="020B0503020204020204" charset="-122"/>
              </a:rPr>
              <a:t>6.</a:t>
            </a:r>
            <a:r>
              <a:rPr lang="zh-CN" altLang="en-US" sz="2500" b="0" dirty="0">
                <a:solidFill>
                  <a:srgbClr val="00000E"/>
                </a:solidFill>
                <a:uFillTx/>
                <a:latin typeface="微软雅黑" panose="020B0503020204020204" charset="-122"/>
                <a:ea typeface="微软雅黑" panose="020B0503020204020204" charset="-122"/>
              </a:rPr>
              <a:t>环境评定</a:t>
            </a:r>
            <a:endParaRPr lang="zh-CN" altLang="en-US" sz="2500" b="0" dirty="0">
              <a:solidFill>
                <a:srgbClr val="00000E"/>
              </a:solidFill>
              <a:uFillTx/>
              <a:latin typeface="微软雅黑" panose="020B0503020204020204" charset="-122"/>
              <a:ea typeface="微软雅黑" panose="020B0503020204020204" charset="-122"/>
            </a:endParaRPr>
          </a:p>
        </p:txBody>
      </p:sp>
      <p:sp>
        <p:nvSpPr>
          <p:cNvPr id="5" name="Rectangle 2"/>
          <p:cNvSpPr txBox="1">
            <a:spLocks noChangeArrowheads="1"/>
          </p:cNvSpPr>
          <p:nvPr/>
        </p:nvSpPr>
        <p:spPr bwMode="auto">
          <a:xfrm>
            <a:off x="1960880" y="-94615"/>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5058" name="Rectangle 2"/>
          <p:cNvSpPr>
            <a:spLocks noGrp="1"/>
          </p:cNvSpPr>
          <p:nvPr>
            <p:ph type="title" idx="4294967295"/>
          </p:nvPr>
        </p:nvSpPr>
        <p:spPr>
          <a:xfrm>
            <a:off x="0" y="1259205"/>
            <a:ext cx="6430645"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作业活动内容</a:t>
            </a:r>
            <a:endParaRPr lang="en-US" altLang="zh-CN" sz="3200" dirty="0">
              <a:solidFill>
                <a:srgbClr val="00000E"/>
              </a:solidFill>
              <a:latin typeface="微软雅黑" panose="020B0503020204020204" charset="-122"/>
              <a:ea typeface="微软雅黑" panose="020B0503020204020204" charset="-122"/>
            </a:endParaRPr>
          </a:p>
        </p:txBody>
      </p:sp>
      <p:sp>
        <p:nvSpPr>
          <p:cNvPr id="45059" name="矩形 1"/>
          <p:cNvSpPr/>
          <p:nvPr/>
        </p:nvSpPr>
        <p:spPr>
          <a:xfrm>
            <a:off x="1747203" y="2334895"/>
            <a:ext cx="29260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400" b="0" dirty="0">
                <a:solidFill>
                  <a:srgbClr val="00000E"/>
                </a:solidFill>
                <a:uFillTx/>
                <a:latin typeface="微软雅黑" panose="020B0503020204020204" charset="-122"/>
                <a:ea typeface="微软雅黑" panose="020B0503020204020204" charset="-122"/>
              </a:rPr>
              <a:t>（一）日常生活活动</a:t>
            </a:r>
            <a:endParaRPr lang="zh-CN" altLang="en-US" sz="2400" b="0" dirty="0">
              <a:solidFill>
                <a:srgbClr val="00000E"/>
              </a:solidFill>
              <a:uFillTx/>
              <a:latin typeface="微软雅黑" panose="020B0503020204020204" charset="-122"/>
              <a:ea typeface="微软雅黑" panose="020B0503020204020204" charset="-122"/>
            </a:endParaRPr>
          </a:p>
        </p:txBody>
      </p:sp>
      <p:sp>
        <p:nvSpPr>
          <p:cNvPr id="45060" name="矩形 2"/>
          <p:cNvSpPr/>
          <p:nvPr/>
        </p:nvSpPr>
        <p:spPr>
          <a:xfrm>
            <a:off x="1747520" y="2924175"/>
            <a:ext cx="2707005" cy="169164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1.</a:t>
            </a:r>
            <a:r>
              <a:rPr lang="zh-CN" altLang="en-US" sz="2600" b="0" dirty="0">
                <a:solidFill>
                  <a:srgbClr val="00000E"/>
                </a:solidFill>
                <a:uFillTx/>
                <a:latin typeface="微软雅黑" panose="020B0503020204020204" charset="-122"/>
                <a:ea typeface="微软雅黑" panose="020B0503020204020204" charset="-122"/>
              </a:rPr>
              <a:t>自我照料</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2.</a:t>
            </a:r>
            <a:r>
              <a:rPr lang="zh-CN" altLang="en-US" sz="2600" b="0" dirty="0">
                <a:solidFill>
                  <a:srgbClr val="00000E"/>
                </a:solidFill>
                <a:uFillTx/>
                <a:latin typeface="微软雅黑" panose="020B0503020204020204" charset="-122"/>
                <a:ea typeface="微软雅黑" panose="020B0503020204020204" charset="-122"/>
              </a:rPr>
              <a:t>家务劳动</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3.</a:t>
            </a:r>
            <a:r>
              <a:rPr lang="zh-CN" altLang="en-US" sz="2600" b="0" dirty="0">
                <a:solidFill>
                  <a:srgbClr val="00000E"/>
                </a:solidFill>
                <a:uFillTx/>
                <a:latin typeface="微软雅黑" panose="020B0503020204020204" charset="-122"/>
                <a:ea typeface="微软雅黑" panose="020B0503020204020204" charset="-122"/>
              </a:rPr>
              <a:t>睡眠活动</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4.</a:t>
            </a:r>
            <a:r>
              <a:rPr lang="zh-CN" altLang="en-US" sz="2600" b="0" dirty="0">
                <a:solidFill>
                  <a:srgbClr val="00000E"/>
                </a:solidFill>
                <a:uFillTx/>
                <a:latin typeface="微软雅黑" panose="020B0503020204020204" charset="-122"/>
                <a:ea typeface="微软雅黑" panose="020B0503020204020204" charset="-122"/>
              </a:rPr>
              <a:t>日常养生活动</a:t>
            </a:r>
            <a:endParaRPr lang="zh-CN" altLang="en-US" sz="2600" b="0" dirty="0">
              <a:solidFill>
                <a:srgbClr val="00000E"/>
              </a:solidFill>
              <a:uFillTx/>
              <a:latin typeface="微软雅黑" panose="020B0503020204020204" charset="-122"/>
              <a:ea typeface="微软雅黑" panose="020B0503020204020204" charset="-122"/>
            </a:endParaRPr>
          </a:p>
        </p:txBody>
      </p:sp>
      <p:sp>
        <p:nvSpPr>
          <p:cNvPr id="45061" name="矩形 3"/>
          <p:cNvSpPr/>
          <p:nvPr/>
        </p:nvSpPr>
        <p:spPr>
          <a:xfrm>
            <a:off x="4921250" y="2317750"/>
            <a:ext cx="3198813" cy="199961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（二）工作</a:t>
            </a:r>
            <a:r>
              <a:rPr lang="en-US" altLang="zh-CN" sz="2600" b="0" dirty="0">
                <a:solidFill>
                  <a:srgbClr val="00000E"/>
                </a:solidFill>
                <a:uFillTx/>
                <a:latin typeface="微软雅黑" panose="020B0503020204020204" charset="-122"/>
                <a:ea typeface="微软雅黑" panose="020B0503020204020204" charset="-122"/>
              </a:rPr>
              <a:t>/</a:t>
            </a:r>
            <a:r>
              <a:rPr lang="zh-CN" altLang="en-US" sz="2600" b="0" dirty="0">
                <a:solidFill>
                  <a:srgbClr val="00000E"/>
                </a:solidFill>
                <a:uFillTx/>
                <a:latin typeface="微软雅黑" panose="020B0503020204020204" charset="-122"/>
                <a:ea typeface="微软雅黑" panose="020B0503020204020204" charset="-122"/>
              </a:rPr>
              <a:t>生产力</a:t>
            </a:r>
            <a:endParaRPr lang="zh-CN" altLang="en-US" sz="2000" b="0" dirty="0">
              <a:solidFill>
                <a:srgbClr val="00000E"/>
              </a:solidFill>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000" b="0" dirty="0">
              <a:solidFill>
                <a:srgbClr val="00000E"/>
              </a:solidFill>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1.</a:t>
            </a:r>
            <a:r>
              <a:rPr lang="zh-CN" altLang="en-US" sz="2600" b="0" dirty="0">
                <a:solidFill>
                  <a:srgbClr val="00000E"/>
                </a:solidFill>
                <a:uFillTx/>
                <a:latin typeface="微软雅黑" panose="020B0503020204020204" charset="-122"/>
                <a:ea typeface="微软雅黑" panose="020B0503020204020204" charset="-122"/>
              </a:rPr>
              <a:t>受薪工作             </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2.</a:t>
            </a:r>
            <a:r>
              <a:rPr lang="zh-CN" altLang="en-US" sz="2600" b="0" dirty="0">
                <a:solidFill>
                  <a:srgbClr val="00000E"/>
                </a:solidFill>
                <a:uFillTx/>
                <a:latin typeface="微软雅黑" panose="020B0503020204020204" charset="-122"/>
                <a:ea typeface="微软雅黑" panose="020B0503020204020204" charset="-122"/>
              </a:rPr>
              <a:t>没有受薪工作</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3.</a:t>
            </a:r>
            <a:r>
              <a:rPr lang="zh-CN" altLang="en-US" sz="2600" b="0" dirty="0">
                <a:solidFill>
                  <a:srgbClr val="00000E"/>
                </a:solidFill>
                <a:uFillTx/>
                <a:latin typeface="微软雅黑" panose="020B0503020204020204" charset="-122"/>
                <a:ea typeface="微软雅黑" panose="020B0503020204020204" charset="-122"/>
              </a:rPr>
              <a:t>学业活动</a:t>
            </a:r>
            <a:endParaRPr lang="zh-CN" altLang="en-US" sz="2600" b="0" dirty="0">
              <a:solidFill>
                <a:srgbClr val="00000E"/>
              </a:solidFill>
              <a:uFillTx/>
              <a:latin typeface="微软雅黑" panose="020B0503020204020204" charset="-122"/>
              <a:ea typeface="微软雅黑" panose="020B0503020204020204" charset="-122"/>
            </a:endParaRPr>
          </a:p>
        </p:txBody>
      </p:sp>
      <p:sp>
        <p:nvSpPr>
          <p:cNvPr id="45062" name="矩形 4"/>
          <p:cNvSpPr/>
          <p:nvPr/>
        </p:nvSpPr>
        <p:spPr>
          <a:xfrm>
            <a:off x="7751763" y="2311400"/>
            <a:ext cx="2735262" cy="246126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600" b="0" dirty="0">
                <a:solidFill>
                  <a:srgbClr val="00000E"/>
                </a:solidFill>
                <a:uFillTx/>
                <a:latin typeface="微软雅黑" panose="020B0503020204020204" charset="-122"/>
                <a:ea typeface="微软雅黑" panose="020B0503020204020204" charset="-122"/>
              </a:rPr>
              <a:t>（三）休闲娱乐</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1.</a:t>
            </a:r>
            <a:r>
              <a:rPr lang="zh-CN" altLang="en-US" sz="2600" b="0" dirty="0">
                <a:solidFill>
                  <a:srgbClr val="00000E"/>
                </a:solidFill>
                <a:uFillTx/>
                <a:latin typeface="微软雅黑" panose="020B0503020204020204" charset="-122"/>
                <a:ea typeface="微软雅黑" panose="020B0503020204020204" charset="-122"/>
              </a:rPr>
              <a:t>主动式休闲</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2.</a:t>
            </a:r>
            <a:r>
              <a:rPr lang="zh-CN" altLang="en-US" sz="2600" b="0" dirty="0">
                <a:solidFill>
                  <a:srgbClr val="00000E"/>
                </a:solidFill>
                <a:uFillTx/>
                <a:latin typeface="微软雅黑" panose="020B0503020204020204" charset="-122"/>
                <a:ea typeface="微软雅黑" panose="020B0503020204020204" charset="-122"/>
              </a:rPr>
              <a:t>被动式休闲</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3.</a:t>
            </a:r>
            <a:r>
              <a:rPr lang="zh-CN" altLang="en-US" sz="2600" b="0" dirty="0">
                <a:solidFill>
                  <a:srgbClr val="00000E"/>
                </a:solidFill>
                <a:uFillTx/>
                <a:latin typeface="微软雅黑" panose="020B0503020204020204" charset="-122"/>
                <a:ea typeface="微软雅黑" panose="020B0503020204020204" charset="-122"/>
              </a:rPr>
              <a:t>交际活动</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4.</a:t>
            </a:r>
            <a:r>
              <a:rPr lang="zh-CN" altLang="en-US" sz="2600" b="0" dirty="0">
                <a:solidFill>
                  <a:srgbClr val="00000E"/>
                </a:solidFill>
                <a:uFillTx/>
                <a:latin typeface="微软雅黑" panose="020B0503020204020204" charset="-122"/>
                <a:ea typeface="微软雅黑" panose="020B0503020204020204" charset="-122"/>
              </a:rPr>
              <a:t>艺术活动</a:t>
            </a:r>
            <a:endParaRPr lang="zh-CN" altLang="en-US" sz="2600" b="0" dirty="0">
              <a:solidFill>
                <a:srgbClr val="00000E"/>
              </a:solidFill>
              <a:uFillTx/>
              <a:latin typeface="微软雅黑" panose="020B0503020204020204" charset="-122"/>
              <a:ea typeface="微软雅黑" panose="020B0503020204020204" charset="-122"/>
            </a:endParaRPr>
          </a:p>
        </p:txBody>
      </p:sp>
      <p:sp>
        <p:nvSpPr>
          <p:cNvPr id="7" name="Rectangle 2"/>
          <p:cNvSpPr txBox="1">
            <a:spLocks noChangeArrowheads="1"/>
          </p:cNvSpPr>
          <p:nvPr/>
        </p:nvSpPr>
        <p:spPr bwMode="auto">
          <a:xfrm>
            <a:off x="2001520" y="-124460"/>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dirty="0">
                <a:solidFill>
                  <a:schemeClr val="tx1"/>
                </a:solidFill>
                <a:uFillTx/>
                <a:latin typeface="微软雅黑" panose="020B0503020204020204" charset="-122"/>
                <a:ea typeface="微软雅黑" panose="020B0503020204020204" charset="-122"/>
                <a:sym typeface="+mn-ea"/>
              </a:rPr>
              <a:t>任务二  作业治疗</a:t>
            </a:r>
            <a:endParaRPr kumimoji="0" lang="zh-CN" altLang="en-US" b="1" i="0" baseline="0" noProof="0" dirty="0">
              <a:ln>
                <a:noFill/>
              </a:ln>
              <a:solidFill>
                <a:schemeClr val="tx1"/>
              </a:solidFill>
              <a:effectLst/>
              <a:uLnTx/>
              <a:uFillTx/>
              <a:latin typeface="微软雅黑" panose="020B0503020204020204" charset="-122"/>
              <a:ea typeface="微软雅黑" panose="020B0503020204020204" charset="-122"/>
              <a:cs typeface="+mj-cs"/>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sp>
        <p:nvSpPr>
          <p:cNvPr id="11" name="圆角矩形标注 47"/>
          <p:cNvSpPr/>
          <p:nvPr>
            <p:custDataLst>
              <p:tags r:id="rId2"/>
            </p:custDataLst>
          </p:nvPr>
        </p:nvSpPr>
        <p:spPr>
          <a:xfrm>
            <a:off x="6537902" y="2807335"/>
            <a:ext cx="4033838" cy="53975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2" name="TextBox 8"/>
          <p:cNvSpPr txBox="1">
            <a:spLocks noChangeArrowheads="1"/>
          </p:cNvSpPr>
          <p:nvPr>
            <p:custDataLst>
              <p:tags r:id="rId3"/>
            </p:custDataLst>
          </p:nvPr>
        </p:nvSpPr>
        <p:spPr bwMode="auto">
          <a:xfrm>
            <a:off x="5098040" y="2807335"/>
            <a:ext cx="1296987" cy="53975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任务二</a:t>
            </a:r>
            <a:endParaRPr lang="zh-CN" altLang="en-US" sz="2400" b="1" kern="0" dirty="0">
              <a:solidFill>
                <a:prstClr val="black"/>
              </a:solidFill>
            </a:endParaRPr>
          </a:p>
        </p:txBody>
      </p:sp>
      <p:sp>
        <p:nvSpPr>
          <p:cNvPr id="13" name="TextBox 9"/>
          <p:cNvSpPr txBox="1">
            <a:spLocks noChangeArrowheads="1"/>
          </p:cNvSpPr>
          <p:nvPr>
            <p:custDataLst>
              <p:tags r:id="rId4"/>
            </p:custDataLst>
          </p:nvPr>
        </p:nvSpPr>
        <p:spPr bwMode="auto">
          <a:xfrm>
            <a:off x="6776027" y="2834323"/>
            <a:ext cx="3549650" cy="903605"/>
          </a:xfrm>
          <a:prstGeom prst="rect">
            <a:avLst/>
          </a:prstGeom>
          <a:noFill/>
          <a:ln w="9525">
            <a:noFill/>
            <a:miter lim="800000"/>
          </a:ln>
        </p:spPr>
        <p:txBody>
          <a:bodyPr>
            <a:spAutoFit/>
          </a:bodyPr>
          <a:lstStyle/>
          <a:p>
            <a:pPr algn="ctr">
              <a:spcBef>
                <a:spcPct val="20000"/>
              </a:spcBef>
              <a:buClr>
                <a:schemeClr val="hlink"/>
              </a:buClr>
            </a:pPr>
            <a:r>
              <a:rPr lang="zh-CN" altLang="en-US" sz="2400" b="1" dirty="0">
                <a:latin typeface="Calibri" panose="020F0502020204030204" pitchFamily="34" charset="0"/>
                <a:ea typeface="微软雅黑" panose="020B0503020204020204" charset="-122"/>
                <a:sym typeface="+mn-ea"/>
              </a:rPr>
              <a:t>作业治疗</a:t>
            </a:r>
            <a:endParaRPr lang="zh-CN" altLang="en-US" sz="2400" b="1" dirty="0">
              <a:latin typeface="Calibri" panose="020F0502020204030204" pitchFamily="34" charset="0"/>
              <a:ea typeface="微软雅黑" panose="020B0503020204020204" charset="-122"/>
              <a:sym typeface="+mn-ea"/>
            </a:endParaRPr>
          </a:p>
          <a:p>
            <a:pPr algn="ctr">
              <a:spcBef>
                <a:spcPct val="20000"/>
              </a:spcBef>
              <a:buClr>
                <a:schemeClr val="hlink"/>
              </a:buClr>
            </a:pPr>
            <a:endParaRPr lang="zh-CN" altLang="en-US" sz="2400" b="1" dirty="0">
              <a:latin typeface="Calibri" panose="020F0502020204030204" pitchFamily="34" charset="0"/>
              <a:ea typeface="微软雅黑" panose="020B0503020204020204" charset="-122"/>
            </a:endParaRPr>
          </a:p>
        </p:txBody>
      </p:sp>
      <p:grpSp>
        <p:nvGrpSpPr>
          <p:cNvPr id="14" name="组合 1"/>
          <p:cNvGrpSpPr/>
          <p:nvPr>
            <p:custDataLst>
              <p:tags r:id="rId5"/>
            </p:custDataLst>
          </p:nvPr>
        </p:nvGrpSpPr>
        <p:grpSpPr bwMode="auto">
          <a:xfrm>
            <a:off x="5172652" y="1511935"/>
            <a:ext cx="5399088" cy="539750"/>
            <a:chOff x="1888376" y="1520825"/>
            <a:chExt cx="5399837" cy="540285"/>
          </a:xfrm>
        </p:grpSpPr>
        <p:sp>
          <p:nvSpPr>
            <p:cNvPr id="15" name="圆角矩形标注 50"/>
            <p:cNvSpPr/>
            <p:nvPr>
              <p:custDataLst>
                <p:tags r:id="rId6"/>
              </p:custDataLst>
            </p:nvPr>
          </p:nvSpPr>
          <p:spPr>
            <a:xfrm>
              <a:off x="3253815" y="1520825"/>
              <a:ext cx="4034398" cy="540285"/>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6" name="TextBox 11"/>
            <p:cNvSpPr txBox="1">
              <a:spLocks noChangeArrowheads="1"/>
            </p:cNvSpPr>
            <p:nvPr>
              <p:custDataLst>
                <p:tags r:id="rId7"/>
              </p:custDataLst>
            </p:nvPr>
          </p:nvSpPr>
          <p:spPr bwMode="auto">
            <a:xfrm>
              <a:off x="1888376" y="1520825"/>
              <a:ext cx="1297168" cy="540285"/>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一</a:t>
              </a:r>
              <a:endParaRPr lang="zh-CN" altLang="en-US" sz="2400" b="1" kern="0" dirty="0">
                <a:solidFill>
                  <a:prstClr val="black"/>
                </a:solidFill>
              </a:endParaRPr>
            </a:p>
          </p:txBody>
        </p:sp>
        <p:sp>
          <p:nvSpPr>
            <p:cNvPr id="19" name="TextBox 12"/>
            <p:cNvSpPr txBox="1">
              <a:spLocks noChangeArrowheads="1"/>
            </p:cNvSpPr>
            <p:nvPr>
              <p:custDataLst>
                <p:tags r:id="rId8"/>
              </p:custDataLst>
            </p:nvPr>
          </p:nvSpPr>
          <p:spPr bwMode="auto">
            <a:xfrm>
              <a:off x="3563371" y="1556058"/>
              <a:ext cx="3312414" cy="460831"/>
            </a:xfrm>
            <a:prstGeom prst="rect">
              <a:avLst/>
            </a:prstGeom>
            <a:noFill/>
            <a:ln w="9525">
              <a:noFill/>
              <a:miter lim="800000"/>
            </a:ln>
          </p:spPr>
          <p:txBody>
            <a:bodyPr>
              <a:spAutoFit/>
            </a:bodyPr>
            <a:lstStyle/>
            <a:p>
              <a:pPr algn="ctr">
                <a:spcBef>
                  <a:spcPct val="20000"/>
                </a:spcBef>
                <a:buClr>
                  <a:schemeClr val="hlink"/>
                </a:buClr>
                <a:buFont typeface="Wingdings" panose="05000000000000000000" pitchFamily="2" charset="2"/>
                <a:buNone/>
              </a:pPr>
              <a:r>
                <a:rPr lang="zh-CN" altLang="en-US" sz="2400" b="1" dirty="0">
                  <a:latin typeface="Calibri" panose="020F0502020204030204" pitchFamily="34" charset="0"/>
                  <a:ea typeface="微软雅黑" panose="020B0503020204020204" charset="-122"/>
                </a:rPr>
                <a:t>物理治疗</a:t>
              </a:r>
              <a:endParaRPr lang="zh-CN" altLang="en-US" sz="2400" b="1" dirty="0">
                <a:latin typeface="Calibri" panose="020F0502020204030204" pitchFamily="34" charset="0"/>
                <a:ea typeface="微软雅黑" panose="020B0503020204020204" charset="-122"/>
              </a:endParaRPr>
            </a:p>
          </p:txBody>
        </p:sp>
      </p:grpSp>
      <p:grpSp>
        <p:nvGrpSpPr>
          <p:cNvPr id="22" name="组合 9"/>
          <p:cNvGrpSpPr/>
          <p:nvPr>
            <p:custDataLst>
              <p:tags r:id="rId9"/>
            </p:custDataLst>
          </p:nvPr>
        </p:nvGrpSpPr>
        <p:grpSpPr bwMode="auto">
          <a:xfrm>
            <a:off x="5129790" y="4047175"/>
            <a:ext cx="5534025" cy="539750"/>
            <a:chOff x="1888376" y="1520717"/>
            <a:chExt cx="5534818" cy="540291"/>
          </a:xfrm>
        </p:grpSpPr>
        <p:sp>
          <p:nvSpPr>
            <p:cNvPr id="30" name="圆角矩形标注 50"/>
            <p:cNvSpPr/>
            <p:nvPr>
              <p:custDataLst>
                <p:tags r:id="rId10"/>
              </p:custDataLst>
            </p:nvPr>
          </p:nvSpPr>
          <p:spPr>
            <a:xfrm>
              <a:off x="3253822" y="1520717"/>
              <a:ext cx="4034415" cy="540291"/>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32" name="TextBox 11"/>
            <p:cNvSpPr txBox="1">
              <a:spLocks noChangeArrowheads="1"/>
            </p:cNvSpPr>
            <p:nvPr>
              <p:custDataLst>
                <p:tags r:id="rId11"/>
              </p:custDataLst>
            </p:nvPr>
          </p:nvSpPr>
          <p:spPr bwMode="auto">
            <a:xfrm>
              <a:off x="1888376" y="1520717"/>
              <a:ext cx="1297173" cy="540291"/>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三</a:t>
              </a:r>
              <a:endParaRPr lang="zh-CN" altLang="en-US" sz="2400" b="1" kern="0" dirty="0">
                <a:solidFill>
                  <a:prstClr val="black"/>
                </a:solidFill>
              </a:endParaRPr>
            </a:p>
          </p:txBody>
        </p:sp>
        <p:sp>
          <p:nvSpPr>
            <p:cNvPr id="37" name="TextBox 12"/>
            <p:cNvSpPr txBox="1">
              <a:spLocks noChangeArrowheads="1"/>
            </p:cNvSpPr>
            <p:nvPr>
              <p:custDataLst>
                <p:tags r:id="rId12"/>
              </p:custDataLst>
            </p:nvPr>
          </p:nvSpPr>
          <p:spPr bwMode="auto">
            <a:xfrm>
              <a:off x="3483064" y="1583410"/>
              <a:ext cx="3940130" cy="460836"/>
            </a:xfrm>
            <a:prstGeom prst="rect">
              <a:avLst/>
            </a:prstGeom>
            <a:noFill/>
            <a:ln w="9525">
              <a:noFill/>
              <a:miter lim="800000"/>
            </a:ln>
          </p:spPr>
          <p:txBody>
            <a:bodyPr>
              <a:spAutoFit/>
            </a:bodyPr>
            <a:lstStyle/>
            <a:p>
              <a:pPr algn="ctr">
                <a:spcBef>
                  <a:spcPct val="20000"/>
                </a:spcBef>
                <a:buClr>
                  <a:schemeClr val="hlink"/>
                </a:buClr>
                <a:buFont typeface="Arial" panose="020B0604020202020204" pitchFamily="34" charset="0"/>
                <a:buNone/>
              </a:pPr>
              <a:r>
                <a:rPr lang="zh-CN" altLang="en-US" sz="2400" b="1" dirty="0">
                  <a:latin typeface="Calibri" panose="020F0502020204030204" pitchFamily="34" charset="0"/>
                  <a:ea typeface="微软雅黑" panose="020B0503020204020204" charset="-122"/>
                </a:rPr>
                <a:t>言语治疗</a:t>
              </a:r>
              <a:endParaRPr lang="zh-CN" altLang="en-US" sz="2400" b="1" dirty="0">
                <a:latin typeface="Calibri" panose="020F0502020204030204" pitchFamily="34" charset="0"/>
                <a:ea typeface="微软雅黑" panose="020B0503020204020204" charset="-122"/>
              </a:endParaRPr>
            </a:p>
          </p:txBody>
        </p:sp>
      </p:grpSp>
      <p:grpSp>
        <p:nvGrpSpPr>
          <p:cNvPr id="38" name="组合 13"/>
          <p:cNvGrpSpPr/>
          <p:nvPr>
            <p:custDataLst>
              <p:tags r:id="rId13"/>
            </p:custDataLst>
          </p:nvPr>
        </p:nvGrpSpPr>
        <p:grpSpPr bwMode="auto">
          <a:xfrm>
            <a:off x="5129790" y="5156835"/>
            <a:ext cx="5894387" cy="539750"/>
            <a:chOff x="1888376" y="1520825"/>
            <a:chExt cx="5894908" cy="539760"/>
          </a:xfrm>
        </p:grpSpPr>
        <p:sp>
          <p:nvSpPr>
            <p:cNvPr id="39" name="圆角矩形标注 50"/>
            <p:cNvSpPr/>
            <p:nvPr>
              <p:custDataLst>
                <p:tags r:id="rId14"/>
              </p:custDataLst>
            </p:nvPr>
          </p:nvSpPr>
          <p:spPr>
            <a:xfrm>
              <a:off x="3253747" y="1520825"/>
              <a:ext cx="4241182" cy="53976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43" name="TextBox 11"/>
            <p:cNvSpPr txBox="1">
              <a:spLocks noChangeArrowheads="1"/>
            </p:cNvSpPr>
            <p:nvPr>
              <p:custDataLst>
                <p:tags r:id="rId15"/>
              </p:custDataLst>
            </p:nvPr>
          </p:nvSpPr>
          <p:spPr bwMode="auto">
            <a:xfrm>
              <a:off x="1888376" y="1520825"/>
              <a:ext cx="1297102" cy="53976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四</a:t>
              </a:r>
              <a:endParaRPr lang="zh-CN" altLang="en-US" sz="2400" b="1" kern="0" dirty="0">
                <a:solidFill>
                  <a:prstClr val="black"/>
                </a:solidFill>
              </a:endParaRPr>
            </a:p>
          </p:txBody>
        </p:sp>
        <p:sp>
          <p:nvSpPr>
            <p:cNvPr id="44" name="TextBox 12"/>
            <p:cNvSpPr txBox="1">
              <a:spLocks noChangeArrowheads="1"/>
            </p:cNvSpPr>
            <p:nvPr>
              <p:custDataLst>
                <p:tags r:id="rId16"/>
              </p:custDataLst>
            </p:nvPr>
          </p:nvSpPr>
          <p:spPr bwMode="auto">
            <a:xfrm>
              <a:off x="3206140" y="1583196"/>
              <a:ext cx="4577144" cy="460384"/>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400" b="1" dirty="0">
                  <a:latin typeface="Calibri" panose="020F0502020204030204" pitchFamily="34" charset="0"/>
                  <a:ea typeface="微软雅黑" panose="020B0503020204020204" charset="-122"/>
                </a:rPr>
                <a:t>传统康复技术</a:t>
              </a:r>
              <a:endParaRPr lang="zh-CN" altLang="en-US" sz="2400" b="1" dirty="0">
                <a:latin typeface="Calibri" panose="020F0502020204030204" pitchFamily="34" charset="0"/>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082" name="Rectangle 2"/>
          <p:cNvSpPr>
            <a:spLocks noGrp="1"/>
          </p:cNvSpPr>
          <p:nvPr>
            <p:ph type="title" idx="4294967295"/>
          </p:nvPr>
        </p:nvSpPr>
        <p:spPr>
          <a:xfrm>
            <a:off x="3143885" y="-65405"/>
            <a:ext cx="6430645" cy="946150"/>
          </a:xfrm>
        </p:spPr>
        <p:txBody>
          <a:bodyPr vert="horz" wrap="square" lIns="91440" tIns="45720" rIns="91440" bIns="45720" anchor="ctr" anchorCtr="0"/>
          <a:lstStyle/>
          <a:p>
            <a:pPr algn="ctr" eaLnBrk="1" hangingPunct="1"/>
            <a:r>
              <a:rPr lang="zh-CN" altLang="en-US" sz="3600" dirty="0">
                <a:solidFill>
                  <a:srgbClr val="00000E"/>
                </a:solidFill>
                <a:uFillTx/>
                <a:latin typeface="微软雅黑" panose="020B0503020204020204" charset="-122"/>
                <a:ea typeface="微软雅黑" panose="020B0503020204020204" charset="-122"/>
              </a:rPr>
              <a:t>作业活动层次</a:t>
            </a:r>
            <a:endParaRPr lang="zh-CN" altLang="en-US" sz="3600" dirty="0">
              <a:solidFill>
                <a:srgbClr val="00000E"/>
              </a:solidFill>
              <a:uFillTx/>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custDataLst>
              <p:tags r:id="rId1"/>
            </p:custDataLst>
          </p:nvPr>
        </p:nvGraphicFramePr>
        <p:xfrm>
          <a:off x="1200150" y="1089025"/>
          <a:ext cx="9791700" cy="5383530"/>
        </p:xfrm>
        <a:graphic>
          <a:graphicData uri="http://schemas.openxmlformats.org/drawingml/2006/table">
            <a:tbl>
              <a:tblPr/>
              <a:tblGrid>
                <a:gridCol w="2130425"/>
                <a:gridCol w="4127500"/>
                <a:gridCol w="3533775"/>
              </a:tblGrid>
              <a:tr h="937895">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角色</a:t>
                      </a:r>
                      <a:r>
                        <a:rPr kumimoji="0" lang="en-US" altLang="zh-CN" sz="2200" b="0" i="0" baseline="0" dirty="0">
                          <a:ln>
                            <a:noFill/>
                          </a:ln>
                          <a:solidFill>
                            <a:srgbClr val="00000E"/>
                          </a:solidFill>
                          <a:effectLst/>
                          <a:uFillTx/>
                          <a:latin typeface="Arial" panose="020B0604020202020204" pitchFamily="34" charset="0"/>
                          <a:ea typeface="宋体" panose="02010600030101010101" pitchFamily="2" charset="-122"/>
                        </a:rPr>
                        <a:t>roles</a:t>
                      </a:r>
                      <a:endParaRPr kumimoji="0" lang="en-US" altLang="zh-CN"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在已有期望、责任和权利的社会中的角色及位置</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例如：父母、照顾者</a:t>
                      </a:r>
                      <a:endParaRPr kumimoji="0" lang="zh-CN"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1439545">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活动</a:t>
                      </a:r>
                      <a:r>
                        <a:rPr kumimoji="0" lang="en-US" altLang="zh-CN" sz="2200" b="0" i="0" baseline="0">
                          <a:ln>
                            <a:noFill/>
                          </a:ln>
                          <a:solidFill>
                            <a:srgbClr val="00000E"/>
                          </a:solidFill>
                          <a:effectLst/>
                          <a:uFillTx/>
                          <a:latin typeface="Arial" panose="020B0604020202020204" pitchFamily="34" charset="0"/>
                          <a:ea typeface="宋体" panose="02010600030101010101" pitchFamily="2" charset="-122"/>
                        </a:rPr>
                        <a:t>activities</a:t>
                      </a:r>
                      <a:endParaRPr kumimoji="0" lang="en-US"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通常是指有目标及指定的工作，对参与者是有意义，并且与多项任务有关</a:t>
                      </a:r>
                      <a:r>
                        <a:rPr kumimoji="0" lang="zh-CN" altLang="en-US" sz="2200" b="0" i="0" baseline="0" dirty="0">
                          <a:ln>
                            <a:noFill/>
                          </a:ln>
                          <a:solidFill>
                            <a:srgbClr val="00000E"/>
                          </a:solidFill>
                          <a:effectLst/>
                          <a:uFillTx/>
                          <a:latin typeface="Arial" panose="020B0604020202020204" pitchFamily="34" charset="0"/>
                          <a:ea typeface="宋体" panose="02010600030101010101" pitchFamily="2" charset="-122"/>
                        </a:rPr>
                        <a:t>，</a:t>
                      </a: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即组成任务的单位。</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例如：购物</a:t>
                      </a:r>
                      <a:endParaRPr kumimoji="0" lang="zh-CN"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1438275">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任务</a:t>
                      </a:r>
                      <a:r>
                        <a:rPr kumimoji="0" lang="en-US" altLang="zh-CN" sz="2200" b="0" i="0" baseline="0">
                          <a:ln>
                            <a:noFill/>
                          </a:ln>
                          <a:solidFill>
                            <a:srgbClr val="00000E"/>
                          </a:solidFill>
                          <a:effectLst/>
                          <a:uFillTx/>
                          <a:latin typeface="Arial" panose="020B0604020202020204" pitchFamily="34" charset="0"/>
                          <a:ea typeface="宋体" panose="02010600030101010101" pitchFamily="2" charset="-122"/>
                        </a:rPr>
                        <a:t>tasks</a:t>
                      </a:r>
                      <a:endParaRPr kumimoji="0" lang="en-US"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具有共同目的和行动的结合，对参与者是有意义，处理不同的任务构成了人一生的作业。</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例如：书写一张去食品杂货店的购物清单 </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endParaRPr>
                    </a:p>
                    <a:p>
                      <a:pPr marL="0" marR="0" lvl="0" indent="0" algn="l" defTabSz="914400" rtl="0" eaLnBrk="1" fontAlgn="base" latinLnBrk="0" hangingPunct="1">
                        <a:lnSpc>
                          <a:spcPts val="2200"/>
                        </a:lnSpc>
                        <a:spcBef>
                          <a:spcPct val="0"/>
                        </a:spcBef>
                        <a:spcAft>
                          <a:spcPct val="0"/>
                        </a:spcAft>
                        <a:buClrTx/>
                        <a:buSzTx/>
                        <a:buFontTx/>
                        <a:buNone/>
                      </a:pPr>
                      <a:r>
                        <a:rPr kumimoji="0" lang="zh-CN" altLang="en-US" sz="2200" b="0" i="0" baseline="0" dirty="0">
                          <a:ln>
                            <a:noFill/>
                          </a:ln>
                          <a:solidFill>
                            <a:srgbClr val="00000E"/>
                          </a:solidFill>
                          <a:effectLst/>
                          <a:uFillTx/>
                          <a:latin typeface="Arial" panose="020B0604020202020204" pitchFamily="34" charset="0"/>
                          <a:ea typeface="宋体" panose="02010600030101010101" pitchFamily="2" charset="-122"/>
                        </a:rPr>
                        <a:t> </a:t>
                      </a:r>
                      <a:endParaRPr kumimoji="0" lang="zh-CN" altLang="en-US"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623570">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行动</a:t>
                      </a:r>
                      <a:r>
                        <a:rPr kumimoji="0" lang="en-US" altLang="zh-CN" sz="2200" b="0" i="0" baseline="0">
                          <a:ln>
                            <a:noFill/>
                          </a:ln>
                          <a:solidFill>
                            <a:srgbClr val="00000E"/>
                          </a:solidFill>
                          <a:effectLst/>
                          <a:uFillTx/>
                          <a:latin typeface="Arial" panose="020B0604020202020204" pitchFamily="34" charset="0"/>
                          <a:ea typeface="宋体" panose="02010600030101010101" pitchFamily="2" charset="-122"/>
                        </a:rPr>
                        <a:t>actions</a:t>
                      </a:r>
                      <a:endParaRPr kumimoji="0" lang="en-US"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可认识的及看得见的行为</a:t>
                      </a:r>
                      <a:endParaRPr kumimoji="0" lang="zh-CN"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例如：触摸、行走、站立 </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944245">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能力</a:t>
                      </a:r>
                      <a:r>
                        <a:rPr kumimoji="0" lang="en-US" altLang="zh-CN" sz="2200" b="0" i="0" baseline="0">
                          <a:ln>
                            <a:noFill/>
                          </a:ln>
                          <a:solidFill>
                            <a:srgbClr val="00000E"/>
                          </a:solidFill>
                          <a:effectLst/>
                          <a:uFillTx/>
                          <a:latin typeface="Arial" panose="020B0604020202020204" pitchFamily="34" charset="0"/>
                          <a:ea typeface="宋体" panose="02010600030101010101" pitchFamily="2" charset="-122"/>
                        </a:rPr>
                        <a:t>abilities/ </a:t>
                      </a: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技巧</a:t>
                      </a:r>
                      <a:r>
                        <a:rPr kumimoji="0" lang="zh-CN" altLang="en-US" sz="2200" b="0" i="0" baseline="0">
                          <a:ln>
                            <a:noFill/>
                          </a:ln>
                          <a:solidFill>
                            <a:srgbClr val="00000E"/>
                          </a:solidFill>
                          <a:effectLst/>
                          <a:uFillTx/>
                          <a:latin typeface="Arial" panose="020B0604020202020204" pitchFamily="34" charset="0"/>
                          <a:ea typeface="宋体" panose="02010600030101010101" pitchFamily="2" charset="-122"/>
                        </a:rPr>
                        <a:t> </a:t>
                      </a:r>
                      <a:r>
                        <a:rPr kumimoji="0" lang="en-US" altLang="zh-CN" sz="2200" b="0" i="0" baseline="0">
                          <a:ln>
                            <a:noFill/>
                          </a:ln>
                          <a:solidFill>
                            <a:srgbClr val="00000E"/>
                          </a:solidFill>
                          <a:effectLst/>
                          <a:uFillTx/>
                          <a:latin typeface="Arial" panose="020B0604020202020204" pitchFamily="34" charset="0"/>
                          <a:ea typeface="宋体" panose="02010600030101010101" pitchFamily="2" charset="-122"/>
                        </a:rPr>
                        <a:t>skills</a:t>
                      </a:r>
                      <a:endParaRPr kumimoji="0" lang="en-US"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a:ln>
                            <a:noFill/>
                          </a:ln>
                          <a:solidFill>
                            <a:srgbClr val="00000E"/>
                          </a:solidFill>
                          <a:effectLst/>
                          <a:uFillTx/>
                          <a:latin typeface="Arial" panose="020B0604020202020204" pitchFamily="34" charset="0"/>
                          <a:ea typeface="宋体" panose="02010600030101010101" pitchFamily="2" charset="-122"/>
                        </a:rPr>
                        <a:t>支持作业表现的一般特性或者个人的特性</a:t>
                      </a:r>
                      <a:endParaRPr kumimoji="0" lang="zh-CN" altLang="zh-CN" sz="2200" b="0" i="0" baseline="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lvl1pPr>
                        <a:spcBef>
                          <a:spcPct val="20000"/>
                        </a:spcBef>
                        <a:buClr>
                          <a:schemeClr val="hlink"/>
                        </a:buClr>
                        <a:buFont typeface="Wingdings" panose="05000000000000000000" pitchFamily="2" charset="2"/>
                        <a:defRPr sz="24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defRPr sz="2000">
                          <a:solidFill>
                            <a:schemeClr val="tx1"/>
                          </a:solidFill>
                          <a:latin typeface="Arial" panose="020B0604020202020204" pitchFamily="34" charset="0"/>
                        </a:defRPr>
                      </a:lvl2pPr>
                      <a:lvl3pPr marL="1143000" indent="-228600">
                        <a:spcBef>
                          <a:spcPct val="20000"/>
                        </a:spcBef>
                        <a:buClr>
                          <a:schemeClr val="tx1"/>
                        </a:buClr>
                        <a:defRPr sz="2000">
                          <a:solidFill>
                            <a:schemeClr val="tx1"/>
                          </a:solidFill>
                          <a:latin typeface="Arial" panose="020B0604020202020204" pitchFamily="34" charset="0"/>
                        </a:defRPr>
                      </a:lvl3pPr>
                      <a:lvl4pPr marL="1600200" indent="-228600">
                        <a:spcBef>
                          <a:spcPct val="20000"/>
                        </a:spcBef>
                        <a:defRPr>
                          <a:solidFill>
                            <a:schemeClr val="tx1"/>
                          </a:solidFill>
                          <a:latin typeface="Arial" panose="020B0604020202020204" pitchFamily="34" charset="0"/>
                        </a:defRPr>
                      </a:lvl4pPr>
                      <a:lvl5pPr marL="2057400" indent="-22860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例如：空间感知能力、</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endParaRPr>
                    </a:p>
                    <a:p>
                      <a:pPr marL="0" marR="0" lvl="0" indent="0" algn="l" defTabSz="914400" rtl="0" eaLnBrk="1" fontAlgn="base" latinLnBrk="0" hangingPunct="1">
                        <a:lnSpc>
                          <a:spcPts val="2200"/>
                        </a:lnSpc>
                        <a:spcBef>
                          <a:spcPct val="0"/>
                        </a:spcBef>
                        <a:spcAft>
                          <a:spcPct val="0"/>
                        </a:spcAft>
                        <a:buClrTx/>
                        <a:buSzTx/>
                        <a:buFontTx/>
                        <a:buNone/>
                      </a:pPr>
                      <a:r>
                        <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rPr>
                        <a:t>分析推理能力、手操作技巧等</a:t>
                      </a:r>
                      <a:endParaRPr kumimoji="0" lang="zh-CN" altLang="zh-CN" sz="2200" b="0" i="0" baseline="0" dirty="0">
                        <a:ln>
                          <a:noFill/>
                        </a:ln>
                        <a:solidFill>
                          <a:srgbClr val="00000E"/>
                        </a:solidFill>
                        <a:effectLst/>
                        <a:uFillTx/>
                        <a:latin typeface="Arial" panose="020B0604020202020204" pitchFamily="34" charset="0"/>
                        <a:ea typeface="宋体" panose="02010600030101010101" pitchFamily="2" charset="-122"/>
                        <a:cs typeface="Times New Roman" panose="02020603050405020304" pitchFamily="18" charset="0"/>
                      </a:endParaRPr>
                    </a:p>
                  </a:txBody>
                  <a:tcPr marL="68586" marR="68586" marT="0" marB="0" anchor="ctr" anchorCt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bl>
          </a:graphicData>
        </a:graphic>
      </p:graphicFrame>
      <p:sp>
        <p:nvSpPr>
          <p:cNvPr id="46109" name="Rectangle 4"/>
          <p:cNvSpPr/>
          <p:nvPr/>
        </p:nvSpPr>
        <p:spPr>
          <a:xfrm>
            <a:off x="3390900" y="2347913"/>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endParaRPr lang="zh-CN" altLang="en-US" sz="1800" b="0" dirty="0">
              <a:solidFill>
                <a:schemeClr val="tx1"/>
              </a:solidFill>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idx="4294967295"/>
          </p:nvPr>
        </p:nvSpPr>
        <p:spPr>
          <a:xfrm>
            <a:off x="236220" y="871855"/>
            <a:ext cx="643128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作业疗法治疗原则</a:t>
            </a:r>
            <a:endParaRPr lang="en-US" altLang="zh-CN" sz="3200" dirty="0">
              <a:solidFill>
                <a:srgbClr val="00000E"/>
              </a:solidFill>
              <a:latin typeface="微软雅黑" panose="020B0503020204020204" charset="-122"/>
              <a:ea typeface="微软雅黑" panose="020B0503020204020204" charset="-122"/>
            </a:endParaRPr>
          </a:p>
        </p:txBody>
      </p:sp>
      <p:sp>
        <p:nvSpPr>
          <p:cNvPr id="47107" name="矩形 1"/>
          <p:cNvSpPr/>
          <p:nvPr/>
        </p:nvSpPr>
        <p:spPr>
          <a:xfrm>
            <a:off x="1336675" y="1916430"/>
            <a:ext cx="8295005" cy="42926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en-US" altLang="zh-CN" sz="2600" b="0" dirty="0">
                <a:solidFill>
                  <a:srgbClr val="00000E"/>
                </a:solidFill>
                <a:uFillTx/>
                <a:ea typeface="宋体" panose="02010600030101010101" pitchFamily="2" charset="-122"/>
              </a:rPr>
              <a:t>1.</a:t>
            </a:r>
            <a:r>
              <a:rPr lang="zh-CN" altLang="en-US" sz="2600" b="0" dirty="0">
                <a:solidFill>
                  <a:srgbClr val="00000E"/>
                </a:solidFill>
                <a:uFillTx/>
                <a:latin typeface="微软雅黑" panose="020B0503020204020204" charset="-122"/>
                <a:ea typeface="微软雅黑" panose="020B0503020204020204" charset="-122"/>
              </a:rPr>
              <a:t>选择作业治疗的内容和方法需与治疗目标相一致。</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2.</a:t>
            </a:r>
            <a:r>
              <a:rPr lang="zh-CN" altLang="en-US" sz="2600" b="0" dirty="0">
                <a:solidFill>
                  <a:srgbClr val="00000E"/>
                </a:solidFill>
                <a:uFillTx/>
                <a:latin typeface="微软雅黑" panose="020B0503020204020204" charset="-122"/>
                <a:ea typeface="微软雅黑" panose="020B0503020204020204" charset="-122"/>
              </a:rPr>
              <a:t>恢复实用功能目标、恢复辅助功能目标、获得功能目标、发挥代偿功能目标。</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3.</a:t>
            </a:r>
            <a:r>
              <a:rPr lang="zh-CN" altLang="en-US" sz="2600" b="0" dirty="0">
                <a:solidFill>
                  <a:srgbClr val="00000E"/>
                </a:solidFill>
                <a:uFillTx/>
                <a:latin typeface="微软雅黑" panose="020B0503020204020204" charset="-122"/>
                <a:ea typeface="微软雅黑" panose="020B0503020204020204" charset="-122"/>
              </a:rPr>
              <a:t>根据患者的愿望和兴趣选择作业活动。</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4.</a:t>
            </a:r>
            <a:r>
              <a:rPr lang="zh-CN" altLang="en-US" sz="2600" b="0" dirty="0">
                <a:solidFill>
                  <a:srgbClr val="00000E"/>
                </a:solidFill>
                <a:uFillTx/>
                <a:latin typeface="微软雅黑" panose="020B0503020204020204" charset="-122"/>
                <a:ea typeface="微软雅黑" panose="020B0503020204020204" charset="-122"/>
              </a:rPr>
              <a:t>选择患者能完成</a:t>
            </a:r>
            <a:r>
              <a:rPr lang="en-US" altLang="zh-CN" sz="2600" b="0" dirty="0">
                <a:solidFill>
                  <a:srgbClr val="00000E"/>
                </a:solidFill>
                <a:uFillTx/>
                <a:latin typeface="微软雅黑" panose="020B0503020204020204" charset="-122"/>
                <a:ea typeface="微软雅黑" panose="020B0503020204020204" charset="-122"/>
              </a:rPr>
              <a:t>80%</a:t>
            </a:r>
            <a:r>
              <a:rPr lang="zh-CN" altLang="en-US" sz="2600" b="0" dirty="0">
                <a:solidFill>
                  <a:srgbClr val="00000E"/>
                </a:solidFill>
                <a:uFillTx/>
                <a:latin typeface="微软雅黑" panose="020B0503020204020204" charset="-122"/>
                <a:ea typeface="微软雅黑" panose="020B0503020204020204" charset="-122"/>
              </a:rPr>
              <a:t>以上的作业活动。</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5.</a:t>
            </a:r>
            <a:r>
              <a:rPr lang="zh-CN" altLang="en-US" sz="2600" b="0" dirty="0">
                <a:solidFill>
                  <a:srgbClr val="00000E"/>
                </a:solidFill>
                <a:uFillTx/>
                <a:latin typeface="微软雅黑" panose="020B0503020204020204" charset="-122"/>
                <a:ea typeface="微软雅黑" panose="020B0503020204020204" charset="-122"/>
              </a:rPr>
              <a:t>作业治疗在考虑局部效果时要注意对全身功能的影响。</a:t>
            </a:r>
            <a:endParaRPr lang="zh-CN" altLang="en-US" sz="2600" b="0" dirty="0">
              <a:solidFill>
                <a:srgbClr val="00000E"/>
              </a:solidFill>
              <a:uFillTx/>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6.</a:t>
            </a:r>
            <a:r>
              <a:rPr lang="zh-CN" altLang="en-US" sz="2600" b="0" dirty="0">
                <a:solidFill>
                  <a:srgbClr val="00000E"/>
                </a:solidFill>
                <a:uFillTx/>
                <a:latin typeface="微软雅黑" panose="020B0503020204020204" charset="-122"/>
                <a:ea typeface="微软雅黑" panose="020B0503020204020204" charset="-122"/>
              </a:rPr>
              <a:t>作业治疗的选择需与患者所处的环境条件相结合。</a:t>
            </a:r>
            <a:endParaRPr lang="zh-CN" altLang="en-US" sz="2600" b="0" dirty="0">
              <a:solidFill>
                <a:srgbClr val="00000E"/>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1336040" y="-106045"/>
            <a:ext cx="9876155" cy="97790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kern="0" noProof="0" dirty="0">
                <a:ln>
                  <a:noFill/>
                </a:ln>
                <a:effectLst/>
                <a:uLnTx/>
                <a:uFillTx/>
                <a:latin typeface="微软雅黑" panose="020B0503020204020204" charset="-122"/>
                <a:ea typeface="微软雅黑" panose="020B0503020204020204" charset="-122"/>
                <a:sym typeface="+mn-ea"/>
              </a:rPr>
              <a:t> </a:t>
            </a:r>
            <a:r>
              <a:rPr lang="zh-CN" altLang="en-US" kern="0" dirty="0">
                <a:solidFill>
                  <a:schemeClr val="tx1"/>
                </a:solidFill>
                <a:uFillTx/>
                <a:latin typeface="微软雅黑" panose="020B0503020204020204" charset="-122"/>
                <a:ea typeface="微软雅黑" panose="020B0503020204020204" charset="-122"/>
                <a:sym typeface="+mn-ea"/>
              </a:rPr>
              <a:t>任务二  作业治疗</a:t>
            </a:r>
            <a:r>
              <a:rPr lang="zh-CN" altLang="en-US" kern="0" noProof="0" dirty="0">
                <a:ln>
                  <a:noFill/>
                </a:ln>
                <a:effectLst/>
                <a:uLnTx/>
                <a:uFillTx/>
                <a:latin typeface="微软雅黑" panose="020B0503020204020204" charset="-122"/>
                <a:ea typeface="微软雅黑" panose="020B0503020204020204" charset="-122"/>
                <a:sym typeface="+mn-ea"/>
              </a:rPr>
              <a:t> </a:t>
            </a:r>
            <a:endParaRPr kumimoji="0" lang="en-US" altLang="zh-CN" b="1" i="0" kern="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idx="4294967295"/>
          </p:nvPr>
        </p:nvSpPr>
        <p:spPr>
          <a:xfrm>
            <a:off x="1835785" y="1238250"/>
            <a:ext cx="643128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作业治疗技术</a:t>
            </a:r>
            <a:endParaRPr lang="en-US" altLang="zh-CN" sz="3200" dirty="0">
              <a:solidFill>
                <a:srgbClr val="00000E"/>
              </a:solidFill>
              <a:latin typeface="微软雅黑" panose="020B0503020204020204" charset="-122"/>
              <a:ea typeface="微软雅黑" panose="020B0503020204020204" charset="-122"/>
            </a:endParaRPr>
          </a:p>
        </p:txBody>
      </p:sp>
      <p:sp>
        <p:nvSpPr>
          <p:cNvPr id="48131" name="矩形 1"/>
          <p:cNvSpPr/>
          <p:nvPr/>
        </p:nvSpPr>
        <p:spPr>
          <a:xfrm>
            <a:off x="1898650" y="1916113"/>
            <a:ext cx="4752975" cy="452310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ClrTx/>
              <a:buFont typeface="Arial" panose="020B0604020202020204" pitchFamily="34" charset="0"/>
              <a:buNone/>
            </a:pPr>
            <a:r>
              <a:rPr lang="zh-CN" altLang="en-US" sz="2000" b="0" dirty="0">
                <a:solidFill>
                  <a:srgbClr val="00000E"/>
                </a:solidFill>
                <a:latin typeface="微软雅黑" panose="020B0503020204020204" charset="-122"/>
                <a:ea typeface="微软雅黑" panose="020B0503020204020204" charset="-122"/>
              </a:rPr>
              <a:t>（</a:t>
            </a:r>
            <a:r>
              <a:rPr lang="zh-CN" altLang="en-US" sz="2400" b="0" dirty="0">
                <a:solidFill>
                  <a:srgbClr val="00000E"/>
                </a:solidFill>
                <a:latin typeface="微软雅黑" panose="020B0503020204020204" charset="-122"/>
                <a:ea typeface="微软雅黑" panose="020B0503020204020204" charset="-122"/>
              </a:rPr>
              <a:t>一）按作业功能分类的治疗技术</a:t>
            </a: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1.</a:t>
            </a:r>
            <a:r>
              <a:rPr lang="zh-CN" altLang="zh-CN" sz="2400" b="0" dirty="0">
                <a:solidFill>
                  <a:srgbClr val="00000E"/>
                </a:solidFill>
                <a:latin typeface="微软雅黑" panose="020B0503020204020204" charset="-122"/>
                <a:ea typeface="微软雅黑" panose="020B0503020204020204" charset="-122"/>
              </a:rPr>
              <a:t>生活技能训练 </a:t>
            </a: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2. </a:t>
            </a:r>
            <a:r>
              <a:rPr lang="zh-CN" altLang="zh-CN" sz="2400" b="0" dirty="0">
                <a:solidFill>
                  <a:srgbClr val="00000E"/>
                </a:solidFill>
                <a:latin typeface="微软雅黑" panose="020B0503020204020204" charset="-122"/>
                <a:ea typeface="微软雅黑" panose="020B0503020204020204" charset="-122"/>
              </a:rPr>
              <a:t>工作和职业技能训练</a:t>
            </a:r>
            <a:endParaRPr lang="zh-CN"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3. </a:t>
            </a:r>
            <a:r>
              <a:rPr lang="zh-CN" altLang="zh-CN" sz="2400" b="0" dirty="0">
                <a:solidFill>
                  <a:srgbClr val="00000E"/>
                </a:solidFill>
                <a:latin typeface="微软雅黑" panose="020B0503020204020204" charset="-122"/>
                <a:ea typeface="微软雅黑" panose="020B0503020204020204" charset="-122"/>
              </a:rPr>
              <a:t>工艺和园艺疗法</a:t>
            </a:r>
            <a:endParaRPr lang="zh-CN"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4. </a:t>
            </a:r>
            <a:r>
              <a:rPr lang="zh-CN" altLang="zh-CN" sz="2400" b="0" dirty="0">
                <a:solidFill>
                  <a:srgbClr val="00000E"/>
                </a:solidFill>
                <a:latin typeface="微软雅黑" panose="020B0503020204020204" charset="-122"/>
                <a:ea typeface="微软雅黑" panose="020B0503020204020204" charset="-122"/>
              </a:rPr>
              <a:t>压力治疗</a:t>
            </a:r>
            <a:endParaRPr lang="zh-CN"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5. </a:t>
            </a:r>
            <a:r>
              <a:rPr lang="zh-CN" altLang="zh-CN" sz="2400" b="0" dirty="0">
                <a:solidFill>
                  <a:srgbClr val="00000E"/>
                </a:solidFill>
                <a:latin typeface="微软雅黑" panose="020B0503020204020204" charset="-122"/>
                <a:ea typeface="微软雅黑" panose="020B0503020204020204" charset="-122"/>
              </a:rPr>
              <a:t>辅助工具和自助器具使用</a:t>
            </a:r>
            <a:endParaRPr lang="zh-CN"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6. </a:t>
            </a:r>
            <a:r>
              <a:rPr lang="zh-CN" altLang="zh-CN" sz="2400" b="0" dirty="0">
                <a:solidFill>
                  <a:srgbClr val="00000E"/>
                </a:solidFill>
                <a:latin typeface="微软雅黑" panose="020B0503020204020204" charset="-122"/>
                <a:ea typeface="微软雅黑" panose="020B0503020204020204" charset="-122"/>
              </a:rPr>
              <a:t>教育及咨询</a:t>
            </a:r>
            <a:endParaRPr lang="zh-CN"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7. </a:t>
            </a:r>
            <a:r>
              <a:rPr lang="zh-CN" altLang="zh-CN" sz="2400" b="0" dirty="0">
                <a:solidFill>
                  <a:srgbClr val="00000E"/>
                </a:solidFill>
                <a:latin typeface="微软雅黑" panose="020B0503020204020204" charset="-122"/>
                <a:ea typeface="微软雅黑" panose="020B0503020204020204" charset="-122"/>
              </a:rPr>
              <a:t>环境改造技术</a:t>
            </a:r>
            <a:endParaRPr lang="zh-CN" altLang="zh-CN" sz="2400" b="0" dirty="0">
              <a:solidFill>
                <a:srgbClr val="00000E"/>
              </a:solidFill>
              <a:ea typeface="宋体" panose="02010600030101010101" pitchFamily="2" charset="-122"/>
            </a:endParaRPr>
          </a:p>
        </p:txBody>
      </p:sp>
      <p:sp>
        <p:nvSpPr>
          <p:cNvPr id="48132" name="矩形 2"/>
          <p:cNvSpPr/>
          <p:nvPr/>
        </p:nvSpPr>
        <p:spPr>
          <a:xfrm>
            <a:off x="6837363" y="2060575"/>
            <a:ext cx="3455987" cy="341503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sz="2400" b="0" dirty="0">
                <a:solidFill>
                  <a:srgbClr val="00000E"/>
                </a:solidFill>
                <a:latin typeface="微软雅黑" panose="020B0503020204020204" charset="-122"/>
                <a:ea typeface="微软雅黑" panose="020B0503020204020204" charset="-122"/>
              </a:rPr>
              <a:t>（二）按照作业技能分类的治疗技术</a:t>
            </a: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zh-CN" altLang="en-US"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AutoNum type="arabicPeriod"/>
            </a:pPr>
            <a:r>
              <a:rPr lang="zh-CN" altLang="en-US" sz="2400" b="0" dirty="0">
                <a:solidFill>
                  <a:srgbClr val="00000E"/>
                </a:solidFill>
                <a:latin typeface="微软雅黑" panose="020B0503020204020204" charset="-122"/>
                <a:ea typeface="微软雅黑" panose="020B0503020204020204" charset="-122"/>
              </a:rPr>
              <a:t>感知技能训练 </a:t>
            </a: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AutoNum type="arabicPeriod"/>
            </a:pPr>
            <a:r>
              <a:rPr lang="zh-CN" altLang="en-US" sz="2400" b="0" dirty="0">
                <a:solidFill>
                  <a:srgbClr val="00000E"/>
                </a:solidFill>
                <a:latin typeface="微软雅黑" panose="020B0503020204020204" charset="-122"/>
                <a:ea typeface="微软雅黑" panose="020B0503020204020204" charset="-122"/>
              </a:rPr>
              <a:t>运动技能训练 </a:t>
            </a: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3. </a:t>
            </a:r>
            <a:r>
              <a:rPr lang="zh-CN" altLang="en-US" sz="2400" b="0" dirty="0">
                <a:solidFill>
                  <a:srgbClr val="00000E"/>
                </a:solidFill>
                <a:latin typeface="微软雅黑" panose="020B0503020204020204" charset="-122"/>
                <a:ea typeface="微软雅黑" panose="020B0503020204020204" charset="-122"/>
              </a:rPr>
              <a:t>认知技能训练</a:t>
            </a:r>
            <a:endParaRPr lang="en-US" altLang="zh-CN" sz="2400" b="0" dirty="0">
              <a:solidFill>
                <a:srgbClr val="00000E"/>
              </a:solidFill>
              <a:latin typeface="微软雅黑" panose="020B0503020204020204" charset="-122"/>
              <a:ea typeface="微软雅黑" panose="020B0503020204020204" charset="-122"/>
            </a:endParaRPr>
          </a:p>
          <a:p>
            <a:pPr marL="0" lvl="0" indent="0" eaLnBrk="1" hangingPunct="1">
              <a:lnSpc>
                <a:spcPct val="150000"/>
              </a:lnSpc>
              <a:spcBef>
                <a:spcPct val="0"/>
              </a:spcBef>
              <a:buClrTx/>
              <a:buFont typeface="Arial" panose="020B0604020202020204" pitchFamily="34" charset="0"/>
              <a:buNone/>
            </a:pPr>
            <a:r>
              <a:rPr lang="en-US" altLang="zh-CN" sz="2400" b="0" dirty="0">
                <a:solidFill>
                  <a:srgbClr val="00000E"/>
                </a:solidFill>
                <a:latin typeface="微软雅黑" panose="020B0503020204020204" charset="-122"/>
                <a:ea typeface="微软雅黑" panose="020B0503020204020204" charset="-122"/>
              </a:rPr>
              <a:t>4. </a:t>
            </a:r>
            <a:r>
              <a:rPr lang="zh-CN" altLang="en-US" sz="2400" b="0" dirty="0">
                <a:solidFill>
                  <a:srgbClr val="00000E"/>
                </a:solidFill>
                <a:latin typeface="微软雅黑" panose="020B0503020204020204" charset="-122"/>
                <a:ea typeface="微软雅黑" panose="020B0503020204020204" charset="-122"/>
              </a:rPr>
              <a:t>心理技能训练</a:t>
            </a:r>
            <a:endParaRPr lang="zh-CN" altLang="en-US" sz="2000" b="0" dirty="0">
              <a:solidFill>
                <a:srgbClr val="00000E"/>
              </a:solidFill>
              <a:latin typeface="微软雅黑" panose="020B0503020204020204" charset="-122"/>
              <a:ea typeface="微软雅黑" panose="020B0503020204020204" charset="-122"/>
            </a:endParaRPr>
          </a:p>
        </p:txBody>
      </p:sp>
      <p:sp>
        <p:nvSpPr>
          <p:cNvPr id="5" name="Rectangle 2"/>
          <p:cNvSpPr txBox="1">
            <a:spLocks noChangeArrowheads="1"/>
          </p:cNvSpPr>
          <p:nvPr/>
        </p:nvSpPr>
        <p:spPr bwMode="auto">
          <a:xfrm>
            <a:off x="2133600" y="-73025"/>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kern="0" baseline="0" noProof="0" dirty="0">
                <a:ln>
                  <a:noFill/>
                </a:ln>
                <a:solidFill>
                  <a:schemeClr val="tx1"/>
                </a:solidFill>
                <a:effectLst/>
                <a:uLnTx/>
                <a:uFillTx/>
                <a:latin typeface="微软雅黑" panose="020B0503020204020204" charset="-122"/>
                <a:ea typeface="微软雅黑" panose="020B0503020204020204" charset="-122"/>
                <a:cs typeface="+mj-cs"/>
              </a:rPr>
              <a:t>任务二  作业治疗</a:t>
            </a:r>
            <a:endParaRPr kumimoji="0" lang="zh-CN" altLang="en-US" b="1" i="0" kern="0" baseline="0" noProof="0" dirty="0">
              <a:ln>
                <a:noFill/>
              </a:ln>
              <a:solidFill>
                <a:schemeClr val="tx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idx="4294967295"/>
          </p:nvPr>
        </p:nvSpPr>
        <p:spPr>
          <a:xfrm>
            <a:off x="643255" y="946150"/>
            <a:ext cx="6430645" cy="946150"/>
          </a:xfrm>
        </p:spPr>
        <p:txBody>
          <a:bodyPr vert="horz" wrap="square" lIns="91440" tIns="45720" rIns="91440" bIns="45720" anchor="ctr" anchorCtr="0"/>
          <a:lstStyle/>
          <a:p>
            <a:pPr algn="l" eaLnBrk="1" hangingPunct="1"/>
            <a:r>
              <a:rPr lang="zh-CN" altLang="en-US" sz="3200" dirty="0">
                <a:solidFill>
                  <a:srgbClr val="00000E"/>
                </a:solidFill>
                <a:uFillTx/>
                <a:latin typeface="微软雅黑" panose="020B0503020204020204" charset="-122"/>
                <a:ea typeface="微软雅黑" panose="020B0503020204020204" charset="-122"/>
              </a:rPr>
              <a:t>作业活动的分析</a:t>
            </a:r>
            <a:endParaRPr lang="zh-CN" altLang="en-US" sz="3200" dirty="0">
              <a:solidFill>
                <a:srgbClr val="00000E"/>
              </a:solidFill>
              <a:uFillTx/>
              <a:latin typeface="微软雅黑" panose="020B0503020204020204" charset="-122"/>
              <a:ea typeface="微软雅黑" panose="020B0503020204020204" charset="-122"/>
            </a:endParaRPr>
          </a:p>
        </p:txBody>
      </p:sp>
      <p:sp>
        <p:nvSpPr>
          <p:cNvPr id="49155" name="矩形 1"/>
          <p:cNvSpPr/>
          <p:nvPr/>
        </p:nvSpPr>
        <p:spPr>
          <a:xfrm>
            <a:off x="764540" y="1720850"/>
            <a:ext cx="9634855" cy="43281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20000"/>
              </a:lnSpc>
              <a:spcBef>
                <a:spcPct val="0"/>
              </a:spcBef>
              <a:buClrTx/>
              <a:buFont typeface="Arial" panose="020B0604020202020204" pitchFamily="34" charset="0"/>
              <a:buNone/>
            </a:pPr>
            <a:r>
              <a:rPr lang="en-US" altLang="zh-CN" sz="2600" b="0" dirty="0">
                <a:solidFill>
                  <a:srgbClr val="00000E"/>
                </a:solidFill>
                <a:latin typeface="微软雅黑" panose="020B0503020204020204" charset="-122"/>
                <a:ea typeface="微软雅黑" panose="020B0503020204020204" charset="-122"/>
                <a:sym typeface="+mn-ea"/>
              </a:rPr>
              <a:t>What</a:t>
            </a:r>
            <a:r>
              <a:rPr lang="zh-CN" altLang="en-US" sz="2600" b="0" dirty="0">
                <a:solidFill>
                  <a:srgbClr val="00000E"/>
                </a:solidFill>
                <a:latin typeface="微软雅黑" panose="020B0503020204020204" charset="-122"/>
                <a:ea typeface="微软雅黑" panose="020B0503020204020204" charset="-122"/>
                <a:sym typeface="+mn-ea"/>
              </a:rPr>
              <a:t>：选择适合患者需要的活动，能够解决问题和引起患者兴趣。</a:t>
            </a: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lnSpc>
                <a:spcPct val="120000"/>
              </a:lnSpc>
              <a:spcBef>
                <a:spcPct val="0"/>
              </a:spcBef>
              <a:buClrTx/>
              <a:buFont typeface="Arial" panose="020B0604020202020204" pitchFamily="34" charset="0"/>
              <a:buNone/>
            </a:pPr>
            <a:r>
              <a:rPr lang="en-US" altLang="zh-CN" sz="2600" b="0" dirty="0">
                <a:solidFill>
                  <a:srgbClr val="00000E"/>
                </a:solidFill>
                <a:latin typeface="微软雅黑" panose="020B0503020204020204" charset="-122"/>
                <a:ea typeface="微软雅黑" panose="020B0503020204020204" charset="-122"/>
                <a:sym typeface="+mn-ea"/>
              </a:rPr>
              <a:t>Why</a:t>
            </a:r>
            <a:r>
              <a:rPr lang="zh-CN" altLang="en-US" sz="2600" b="0" dirty="0">
                <a:solidFill>
                  <a:srgbClr val="00000E"/>
                </a:solidFill>
                <a:latin typeface="微软雅黑" panose="020B0503020204020204" charset="-122"/>
                <a:ea typeface="微软雅黑" panose="020B0503020204020204" charset="-122"/>
                <a:sym typeface="+mn-ea"/>
              </a:rPr>
              <a:t>：满足各种患者需要（躯体上？心理上？认知上？）</a:t>
            </a: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lnSpc>
                <a:spcPct val="120000"/>
              </a:lnSpc>
              <a:spcBef>
                <a:spcPct val="0"/>
              </a:spcBef>
              <a:buClrTx/>
              <a:buFont typeface="Arial" panose="020B0604020202020204" pitchFamily="34" charset="0"/>
              <a:buNone/>
            </a:pPr>
            <a:r>
              <a:rPr lang="en-US" altLang="zh-CN" sz="2600" b="0" dirty="0">
                <a:solidFill>
                  <a:srgbClr val="00000E"/>
                </a:solidFill>
                <a:latin typeface="微软雅黑" panose="020B0503020204020204" charset="-122"/>
                <a:ea typeface="微软雅黑" panose="020B0503020204020204" charset="-122"/>
                <a:sym typeface="+mn-ea"/>
              </a:rPr>
              <a:t>Where</a:t>
            </a:r>
            <a:r>
              <a:rPr lang="zh-CN" altLang="en-US" sz="2600" b="0" dirty="0">
                <a:solidFill>
                  <a:srgbClr val="00000E"/>
                </a:solidFill>
                <a:latin typeface="微软雅黑" panose="020B0503020204020204" charset="-122"/>
                <a:ea typeface="微软雅黑" panose="020B0503020204020204" charset="-122"/>
                <a:sym typeface="+mn-ea"/>
              </a:rPr>
              <a:t>：选择适宜进行活动的场地和环境进行分析和进行治疗。</a:t>
            </a: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lnSpc>
                <a:spcPct val="120000"/>
              </a:lnSpc>
              <a:spcBef>
                <a:spcPct val="0"/>
              </a:spcBef>
              <a:buClrTx/>
              <a:buFont typeface="Arial" panose="020B0604020202020204" pitchFamily="34" charset="0"/>
              <a:buNone/>
            </a:pPr>
            <a:r>
              <a:rPr lang="en-US" altLang="zh-CN" sz="2600" b="0" dirty="0">
                <a:solidFill>
                  <a:srgbClr val="00000E"/>
                </a:solidFill>
                <a:latin typeface="微软雅黑" panose="020B0503020204020204" charset="-122"/>
                <a:ea typeface="微软雅黑" panose="020B0503020204020204" charset="-122"/>
                <a:sym typeface="+mn-ea"/>
              </a:rPr>
              <a:t>Who</a:t>
            </a:r>
            <a:r>
              <a:rPr lang="zh-CN" altLang="en-US" sz="2600" b="0" dirty="0">
                <a:solidFill>
                  <a:srgbClr val="00000E"/>
                </a:solidFill>
                <a:latin typeface="微软雅黑" panose="020B0503020204020204" charset="-122"/>
                <a:ea typeface="微软雅黑" panose="020B0503020204020204" charset="-122"/>
                <a:sym typeface="+mn-ea"/>
              </a:rPr>
              <a:t>：患者、治疗师、家属等</a:t>
            </a: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lnSpc>
                <a:spcPct val="120000"/>
              </a:lnSpc>
              <a:spcBef>
                <a:spcPct val="0"/>
              </a:spcBef>
              <a:buClrTx/>
              <a:buFont typeface="Arial" panose="020B0604020202020204" pitchFamily="34" charset="0"/>
              <a:buNone/>
            </a:pPr>
            <a:r>
              <a:rPr lang="en-US" altLang="zh-CN" sz="2600" b="0" dirty="0">
                <a:solidFill>
                  <a:srgbClr val="00000E"/>
                </a:solidFill>
                <a:latin typeface="微软雅黑" panose="020B0503020204020204" charset="-122"/>
                <a:ea typeface="微软雅黑" panose="020B0503020204020204" charset="-122"/>
                <a:sym typeface="+mn-ea"/>
              </a:rPr>
              <a:t>When</a:t>
            </a:r>
            <a:r>
              <a:rPr lang="zh-CN" altLang="en-US" sz="2600" b="0" dirty="0">
                <a:solidFill>
                  <a:srgbClr val="00000E"/>
                </a:solidFill>
                <a:latin typeface="微软雅黑" panose="020B0503020204020204" charset="-122"/>
                <a:ea typeface="微软雅黑" panose="020B0503020204020204" charset="-122"/>
                <a:sym typeface="+mn-ea"/>
              </a:rPr>
              <a:t>：活动时间应符合患者需要和遵循患者的生活习惯。</a:t>
            </a:r>
            <a:endParaRPr lang="en-US" altLang="zh-CN" sz="2600" b="0" dirty="0">
              <a:solidFill>
                <a:srgbClr val="00000E"/>
              </a:solidFill>
              <a:latin typeface="微软雅黑" panose="020B0503020204020204" charset="-122"/>
              <a:ea typeface="微软雅黑" panose="020B0503020204020204" charset="-122"/>
              <a:sym typeface="+mn-ea"/>
            </a:endParaRPr>
          </a:p>
          <a:p>
            <a:pPr marL="0" lvl="0" indent="0" eaLnBrk="1" hangingPunct="1">
              <a:lnSpc>
                <a:spcPct val="120000"/>
              </a:lnSpc>
              <a:spcBef>
                <a:spcPct val="0"/>
              </a:spcBef>
              <a:buClrTx/>
              <a:buFont typeface="Arial" panose="020B0604020202020204" pitchFamily="34" charset="0"/>
              <a:buNone/>
            </a:pPr>
            <a:r>
              <a:rPr lang="en-US" altLang="zh-CN" sz="2600" b="0" dirty="0">
                <a:solidFill>
                  <a:srgbClr val="00000E"/>
                </a:solidFill>
                <a:latin typeface="微软雅黑" panose="020B0503020204020204" charset="-122"/>
                <a:ea typeface="微软雅黑" panose="020B0503020204020204" charset="-122"/>
                <a:sym typeface="+mn-ea"/>
              </a:rPr>
              <a:t>How</a:t>
            </a:r>
            <a:r>
              <a:rPr lang="zh-CN" altLang="en-US" sz="2600" b="0" dirty="0">
                <a:solidFill>
                  <a:srgbClr val="00000E"/>
                </a:solidFill>
                <a:latin typeface="微软雅黑" panose="020B0503020204020204" charset="-122"/>
                <a:ea typeface="微软雅黑" panose="020B0503020204020204" charset="-122"/>
                <a:sym typeface="+mn-ea"/>
              </a:rPr>
              <a:t>：分析活动基本动作和过程，明确活动方式：运动类型（脑力</a:t>
            </a:r>
            <a:r>
              <a:rPr lang="en-US" altLang="zh-CN" sz="2600" b="0" dirty="0">
                <a:solidFill>
                  <a:srgbClr val="00000E"/>
                </a:solidFill>
                <a:latin typeface="微软雅黑" panose="020B0503020204020204" charset="-122"/>
                <a:ea typeface="微软雅黑" panose="020B0503020204020204" charset="-122"/>
                <a:sym typeface="+mn-ea"/>
              </a:rPr>
              <a:t>/</a:t>
            </a:r>
            <a:r>
              <a:rPr lang="zh-CN" altLang="en-US" sz="2600" b="0" dirty="0">
                <a:solidFill>
                  <a:srgbClr val="00000E"/>
                </a:solidFill>
                <a:latin typeface="微软雅黑" panose="020B0503020204020204" charset="-122"/>
                <a:ea typeface="微软雅黑" panose="020B0503020204020204" charset="-122"/>
                <a:sym typeface="+mn-ea"/>
              </a:rPr>
              <a:t>体力），是否需要借助器具，要求的位置、运动、反应、认知功能状态</a:t>
            </a:r>
            <a:r>
              <a:rPr lang="zh-CN" altLang="en-US" sz="2600" b="0" dirty="0">
                <a:solidFill>
                  <a:schemeClr val="tx1"/>
                </a:solidFill>
                <a:latin typeface="微软雅黑" panose="020B0503020204020204" charset="-122"/>
                <a:ea typeface="微软雅黑" panose="020B0503020204020204" charset="-122"/>
                <a:sym typeface="+mn-ea"/>
              </a:rPr>
              <a:t>？</a:t>
            </a:r>
            <a:endParaRPr lang="zh-CN" altLang="en-US" sz="2600" b="0" dirty="0">
              <a:solidFill>
                <a:schemeClr val="tx1"/>
              </a:solidFill>
              <a:ea typeface="宋体" panose="02010600030101010101" pitchFamily="2" charset="-122"/>
              <a:sym typeface="+mn-ea"/>
            </a:endParaRPr>
          </a:p>
          <a:p>
            <a:pPr marL="0" lvl="0" indent="0" eaLnBrk="1" hangingPunct="1">
              <a:spcBef>
                <a:spcPct val="0"/>
              </a:spcBef>
              <a:buClrTx/>
              <a:buFont typeface="Arial" panose="020B0604020202020204" pitchFamily="34" charset="0"/>
              <a:buNone/>
            </a:pPr>
            <a:endParaRPr lang="zh-CN" altLang="en-US" sz="2600" b="0" dirty="0">
              <a:solidFill>
                <a:schemeClr val="tx1"/>
              </a:solidFill>
              <a:ea typeface="宋体" panose="02010600030101010101" pitchFamily="2" charset="-122"/>
              <a:sym typeface="+mn-ea"/>
            </a:endParaRPr>
          </a:p>
        </p:txBody>
      </p:sp>
      <p:sp>
        <p:nvSpPr>
          <p:cNvPr id="4" name="Rectangle 2"/>
          <p:cNvSpPr txBox="1">
            <a:spLocks noChangeArrowheads="1"/>
          </p:cNvSpPr>
          <p:nvPr/>
        </p:nvSpPr>
        <p:spPr bwMode="auto">
          <a:xfrm>
            <a:off x="2133600" y="-95250"/>
            <a:ext cx="7924800" cy="944563"/>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kern="0" baseline="0" noProof="0" dirty="0">
                <a:ln>
                  <a:noFill/>
                </a:ln>
                <a:solidFill>
                  <a:schemeClr val="tx1"/>
                </a:solidFill>
                <a:effectLst/>
                <a:uLnTx/>
                <a:uFillTx/>
                <a:latin typeface="微软雅黑" panose="020B0503020204020204" charset="-122"/>
                <a:ea typeface="微软雅黑" panose="020B0503020204020204" charset="-122"/>
                <a:cs typeface="+mj-cs"/>
              </a:rPr>
              <a:t>任务二  作业治疗</a:t>
            </a:r>
            <a:endParaRPr kumimoji="0" lang="zh-CN" altLang="en-US" b="1" i="0" kern="0" baseline="0" noProof="0" dirty="0">
              <a:ln>
                <a:noFill/>
              </a:ln>
              <a:solidFill>
                <a:schemeClr val="tx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065821" y="2413337"/>
            <a:ext cx="8060358" cy="1014730"/>
          </a:xfrm>
          <a:prstGeom prst="rect">
            <a:avLst/>
          </a:prstGeom>
          <a:noFill/>
          <a:ln>
            <a:noFill/>
          </a:ln>
        </p:spPr>
        <p:txBody>
          <a:bodyPr wrap="square" rtlCol="0" anchor="t">
            <a:spAutoFit/>
          </a:bodyPr>
          <a:lstStyle/>
          <a:p>
            <a:pPr algn="ct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言语</a:t>
            </a: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治疗</a:t>
            </a:r>
            <a:endPar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2"/>
          <p:cNvGrpSpPr/>
          <p:nvPr/>
        </p:nvGrpSpPr>
        <p:grpSpPr>
          <a:xfrm>
            <a:off x="2135188" y="1484313"/>
            <a:ext cx="8391525" cy="3755390"/>
            <a:chOff x="780498" y="1786124"/>
            <a:chExt cx="8390653" cy="3756065"/>
          </a:xfrm>
        </p:grpSpPr>
        <p:grpSp>
          <p:nvGrpSpPr>
            <p:cNvPr id="50182" name="组合 57"/>
            <p:cNvGrpSpPr/>
            <p:nvPr/>
          </p:nvGrpSpPr>
          <p:grpSpPr>
            <a:xfrm>
              <a:off x="780498" y="1786124"/>
              <a:ext cx="2206396" cy="516030"/>
              <a:chOff x="64525" y="84322"/>
              <a:chExt cx="2206072" cy="516017"/>
            </a:xfrm>
          </p:grpSpPr>
          <p:sp>
            <p:nvSpPr>
              <p:cNvPr id="12" name="Rectangle 220"/>
              <p:cNvSpPr>
                <a:spLocks noChangeArrowheads="1"/>
              </p:cNvSpPr>
              <p:nvPr/>
            </p:nvSpPr>
            <p:spPr bwMode="auto">
              <a:xfrm>
                <a:off x="64525" y="530478"/>
                <a:ext cx="2206072" cy="69861"/>
              </a:xfrm>
              <a:prstGeom prst="rect">
                <a:avLst/>
              </a:prstGeom>
              <a:solidFill>
                <a:srgbClr val="00B050"/>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13" name="Rectangle 235"/>
              <p:cNvSpPr>
                <a:spLocks noChangeArrowheads="1"/>
              </p:cNvSpPr>
              <p:nvPr/>
            </p:nvSpPr>
            <p:spPr bwMode="auto">
              <a:xfrm>
                <a:off x="686669" y="84322"/>
                <a:ext cx="1583928" cy="423610"/>
              </a:xfrm>
              <a:prstGeom prst="rect">
                <a:avLst/>
              </a:prstGeom>
              <a:no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rPr>
                  <a:t>案例导入</a:t>
                </a:r>
                <a:endPar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endParaRPr>
              </a:p>
            </p:txBody>
          </p:sp>
        </p:grpSp>
        <p:sp>
          <p:nvSpPr>
            <p:cNvPr id="10" name="TextBox 88"/>
            <p:cNvSpPr txBox="1">
              <a:spLocks noChangeArrowheads="1"/>
            </p:cNvSpPr>
            <p:nvPr/>
          </p:nvSpPr>
          <p:spPr bwMode="auto">
            <a:xfrm>
              <a:off x="784943" y="2348200"/>
              <a:ext cx="8386208" cy="3193989"/>
            </a:xfrm>
            <a:prstGeom prst="rect">
              <a:avLst/>
            </a:prstGeom>
            <a:solidFill>
              <a:schemeClr val="bg1">
                <a:alpha val="53000"/>
              </a:schemeClr>
            </a:solidFill>
            <a:ln w="19050">
              <a:solidFill>
                <a:srgbClr val="00B050"/>
              </a:solidFill>
              <a:prstDash val="dash"/>
              <a:miter lim="800000"/>
            </a:ln>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00000E"/>
                  </a:solidFill>
                  <a:effectLst/>
                  <a:uLnTx/>
                  <a:uFillTx/>
                  <a:latin typeface="Calibri" panose="020F0502020204030204" pitchFamily="34" charset="0"/>
                  <a:ea typeface="幼圆" panose="02010509060101010101" pitchFamily="49" charset="-122"/>
                  <a:cs typeface="+mn-cs"/>
                </a:rPr>
                <a:t>     </a:t>
              </a:r>
              <a:r>
                <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rPr>
                <a:t>患者，男，</a:t>
              </a:r>
              <a:r>
                <a:rPr kumimoji="0" lang="en-US"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rPr>
                <a:t>12</a:t>
              </a:r>
              <a:r>
                <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rPr>
                <a:t>岁，自闭症，言语评估为言语响度偏弱，响度测量为</a:t>
              </a:r>
              <a:r>
                <a:rPr kumimoji="0" lang="en-US" altLang="zh-CN" sz="2800" b="0" i="0" baseline="0" noProof="0" dirty="0" err="1">
                  <a:ln>
                    <a:noFill/>
                  </a:ln>
                  <a:solidFill>
                    <a:srgbClr val="00000E"/>
                  </a:solidFill>
                  <a:effectLst/>
                  <a:uLnTx/>
                  <a:uFillTx/>
                  <a:latin typeface="微软雅黑" panose="020B0503020204020204" charset="-122"/>
                  <a:ea typeface="微软雅黑" panose="020B0503020204020204" charset="-122"/>
                  <a:cs typeface="+mn-cs"/>
                </a:rPr>
                <a:t>57dB</a:t>
              </a:r>
              <a:r>
                <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rPr>
                <a:t>。患者是独生子，父亲是公司文员，母亲无业全职照顾孩子。由患者响度判断该患者存在响度过低的问题，需要增加响度训练。</a:t>
              </a:r>
              <a:endPar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endParaRPr>
            </a:p>
            <a:p>
              <a:pPr marL="0" marR="0" lvl="0" indent="0" algn="just" defTabSz="914400" rtl="0" eaLnBrk="0" fontAlgn="base" latinLnBrk="0" hangingPunct="0">
                <a:lnSpc>
                  <a:spcPct val="150000"/>
                </a:lnSpc>
                <a:spcBef>
                  <a:spcPct val="20000"/>
                </a:spcBef>
                <a:spcAft>
                  <a:spcPct val="0"/>
                </a:spcAft>
                <a:buClrTx/>
                <a:buSzTx/>
                <a:buFont typeface="Arial" panose="020B0604020202020204" pitchFamily="34" charset="0"/>
                <a:buNone/>
                <a:defRPr/>
              </a:pPr>
              <a:endPar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endParaRPr>
            </a:p>
          </p:txBody>
        </p:sp>
      </p:grpSp>
      <p:pic>
        <p:nvPicPr>
          <p:cNvPr id="50179"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2135505" y="805815"/>
            <a:ext cx="654050" cy="1453515"/>
          </a:xfrm>
          <a:prstGeom prst="rect">
            <a:avLst/>
          </a:prstGeom>
          <a:noFill/>
          <a:ln w="9525">
            <a:noFill/>
          </a:ln>
        </p:spPr>
      </p:pic>
      <p:sp>
        <p:nvSpPr>
          <p:cNvPr id="50180" name="Rectangle 2"/>
          <p:cNvSpPr txBox="1"/>
          <p:nvPr/>
        </p:nvSpPr>
        <p:spPr>
          <a:xfrm>
            <a:off x="1366838" y="21907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
        <p:nvSpPr>
          <p:cNvPr id="50181" name="Rectangle 2"/>
          <p:cNvSpPr>
            <a:spLocks noGrp="1"/>
          </p:cNvSpPr>
          <p:nvPr>
            <p:ph type="title" idx="4294967295"/>
          </p:nvPr>
        </p:nvSpPr>
        <p:spPr>
          <a:xfrm>
            <a:off x="2998470" y="-81280"/>
            <a:ext cx="6646545" cy="946150"/>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任务三  言语治疗</a:t>
            </a:r>
            <a:endParaRPr lang="zh-CN" altLang="en-US" sz="3600" b="1" dirty="0">
              <a:solidFill>
                <a:schemeClr val="tx1"/>
              </a:solidFill>
              <a:uFillTx/>
              <a:latin typeface="微软雅黑" panose="020B0503020204020204" charset="-122"/>
              <a:ea typeface="微软雅黑" panose="020B050302020402020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bwMode="auto">
          <a:xfrm>
            <a:off x="2604135" y="1741805"/>
            <a:ext cx="7082155" cy="3338830"/>
            <a:chOff x="1019175" y="2499519"/>
            <a:chExt cx="7081838" cy="2940050"/>
          </a:xfrm>
          <a:solidFill>
            <a:srgbClr val="CCECFF"/>
          </a:solidFill>
        </p:grpSpPr>
        <p:sp>
          <p:nvSpPr>
            <p:cNvPr id="16" name="AutoShape 3"/>
            <p:cNvSpPr>
              <a:spLocks noChangeArrowheads="1"/>
            </p:cNvSpPr>
            <p:nvPr/>
          </p:nvSpPr>
          <p:spPr bwMode="auto">
            <a:xfrm>
              <a:off x="1019175" y="2499519"/>
              <a:ext cx="7081838" cy="2940050"/>
            </a:xfrm>
            <a:prstGeom prst="cloudCallout">
              <a:avLst>
                <a:gd name="adj1" fmla="val -33352"/>
                <a:gd name="adj2" fmla="val 63745"/>
              </a:avLst>
            </a:prstGeom>
            <a:grpFill/>
            <a:ln w="9525">
              <a:solidFill>
                <a:sysClr val="window" lastClr="FFFFFF"/>
              </a:solidFill>
              <a:round/>
            </a:ln>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rPr>
                <a:t>      </a:t>
              </a:r>
              <a:endPar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7" name="Text Box 6"/>
            <p:cNvSpPr txBox="1">
              <a:spLocks noChangeArrowheads="1"/>
            </p:cNvSpPr>
            <p:nvPr/>
          </p:nvSpPr>
          <p:spPr bwMode="auto">
            <a:xfrm>
              <a:off x="1391764" y="3076935"/>
              <a:ext cx="6336660" cy="1137326"/>
            </a:xfrm>
            <a:prstGeom prst="rect">
              <a:avLst/>
            </a:prstGeom>
            <a:noFill/>
            <a:ln w="9525">
              <a:noFill/>
              <a:miter lim="800000"/>
            </a:ln>
          </p:spPr>
          <p:txBody>
            <a:bodyPr>
              <a:spAutoFit/>
            </a:bodyPr>
            <a:lstStyle/>
            <a:p>
              <a:pPr marL="0" marR="0" lvl="0" indent="50419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rPr>
                <a:t>思考：</a:t>
              </a:r>
              <a:endParaRPr kumimoji="0" lang="en-US" altLang="zh-CN"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endParaRPr>
            </a:p>
            <a:p>
              <a:pPr marL="0" marR="0" lvl="0" indent="50419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zh-CN" sz="2400" b="0" i="0" u="none" strike="noStrike" kern="1200" cap="none" spc="0" normalizeH="0" baseline="0" noProof="0" dirty="0">
                  <a:ln>
                    <a:noFill/>
                  </a:ln>
                  <a:solidFill>
                    <a:srgbClr val="00000E"/>
                  </a:solidFill>
                  <a:effectLst/>
                  <a:uLnTx/>
                  <a:uFillTx/>
                  <a:latin typeface="微软雅黑" panose="020B0503020204020204" charset="-122"/>
                  <a:ea typeface="微软雅黑" panose="020B0503020204020204" charset="-122"/>
                  <a:cs typeface="+mn-cs"/>
                </a:rPr>
                <a:t>请根据患者情况拟定详细的响度训练方案。</a:t>
              </a:r>
              <a:endParaRPr kumimoji="0" lang="zh-CN" altLang="en-US" sz="24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endParaRPr>
            </a:p>
          </p:txBody>
        </p:sp>
      </p:grpSp>
      <p:sp>
        <p:nvSpPr>
          <p:cNvPr id="51203" name="Rectangle 2"/>
          <p:cNvSpPr>
            <a:spLocks noGrp="1"/>
          </p:cNvSpPr>
          <p:nvPr>
            <p:ph type="title" idx="4294967295"/>
          </p:nvPr>
        </p:nvSpPr>
        <p:spPr>
          <a:xfrm>
            <a:off x="812800" y="-89535"/>
            <a:ext cx="10566400" cy="944880"/>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任务三  言语治疗</a:t>
            </a:r>
            <a:endParaRPr lang="zh-CN" altLang="en-US" sz="3600" b="1" dirty="0">
              <a:solidFill>
                <a:schemeClr val="tx1"/>
              </a:solidFill>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idx="4294967295"/>
          </p:nvPr>
        </p:nvSpPr>
        <p:spPr>
          <a:xfrm>
            <a:off x="2785110" y="-74295"/>
            <a:ext cx="6431280" cy="946150"/>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任务三  言语治疗</a:t>
            </a:r>
            <a:endParaRPr lang="zh-CN" altLang="en-US" sz="3600" b="1" dirty="0">
              <a:solidFill>
                <a:schemeClr val="tx1"/>
              </a:solidFill>
              <a:uFillTx/>
              <a:latin typeface="微软雅黑" panose="020B0503020204020204" charset="-122"/>
              <a:ea typeface="微软雅黑" panose="020B0503020204020204" charset="-122"/>
            </a:endParaRPr>
          </a:p>
        </p:txBody>
      </p:sp>
      <p:grpSp>
        <p:nvGrpSpPr>
          <p:cNvPr id="52229" name="组合 57"/>
          <p:cNvGrpSpPr/>
          <p:nvPr/>
        </p:nvGrpSpPr>
        <p:grpSpPr>
          <a:xfrm>
            <a:off x="1410335" y="996315"/>
            <a:ext cx="2185670" cy="679450"/>
            <a:chOff x="64525" y="243093"/>
            <a:chExt cx="2205839" cy="357012"/>
          </a:xfrm>
        </p:grpSpPr>
        <p:sp>
          <p:nvSpPr>
            <p:cNvPr id="9" name="Rectangle 220"/>
            <p:cNvSpPr>
              <a:spLocks noChangeArrowheads="1"/>
            </p:cNvSpPr>
            <p:nvPr/>
          </p:nvSpPr>
          <p:spPr bwMode="auto">
            <a:xfrm>
              <a:off x="64525" y="530872"/>
              <a:ext cx="2205839" cy="69233"/>
            </a:xfrm>
            <a:prstGeom prst="rect">
              <a:avLst/>
            </a:prstGeom>
            <a:solidFill>
              <a:srgbClr val="00B050"/>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10" name="Rectangle 235"/>
            <p:cNvSpPr>
              <a:spLocks noChangeArrowheads="1"/>
            </p:cNvSpPr>
            <p:nvPr/>
          </p:nvSpPr>
          <p:spPr bwMode="auto">
            <a:xfrm>
              <a:off x="513062" y="243093"/>
              <a:ext cx="1308766" cy="222549"/>
            </a:xfrm>
            <a:prstGeom prst="rect">
              <a:avLst/>
            </a:prstGeom>
            <a:no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rPr>
                <a:t>概念</a:t>
              </a:r>
              <a:endPar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endParaRPr>
            </a:p>
          </p:txBody>
        </p:sp>
      </p:grpSp>
      <p:sp>
        <p:nvSpPr>
          <p:cNvPr id="52228" name="矩形 1"/>
          <p:cNvSpPr/>
          <p:nvPr/>
        </p:nvSpPr>
        <p:spPr>
          <a:xfrm>
            <a:off x="1797050" y="1800225"/>
            <a:ext cx="8597265" cy="5371465"/>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言语治疗（</a:t>
            </a:r>
            <a:r>
              <a:rPr lang="en-US" altLang="zh-CN" b="0" dirty="0">
                <a:solidFill>
                  <a:srgbClr val="00000E"/>
                </a:solidFill>
                <a:uFillTx/>
                <a:latin typeface="微软雅黑" panose="020B0503020204020204" charset="-122"/>
                <a:ea typeface="微软雅黑" panose="020B0503020204020204" charset="-122"/>
              </a:rPr>
              <a:t>speech treatment,ST)  </a:t>
            </a:r>
            <a:r>
              <a:rPr lang="zh-CN" altLang="en-US" b="0" dirty="0">
                <a:solidFill>
                  <a:srgbClr val="00000E"/>
                </a:solidFill>
                <a:uFillTx/>
                <a:latin typeface="微软雅黑" panose="020B0503020204020204" charset="-122"/>
                <a:ea typeface="微软雅黑" panose="020B0503020204020204" charset="-122"/>
              </a:rPr>
              <a:t>是康复医学的重要组成部分。其内容包括对各种言语障碍和交流障碍进行评定、诊断、治疗与研究，包括临床医学、听力学、语言学、教育学、心理学、言语病理学及电声学等多学科为一体的综合性学科。言语（</a:t>
            </a:r>
            <a:r>
              <a:rPr lang="en-US" altLang="zh-CN" b="0" dirty="0">
                <a:solidFill>
                  <a:srgbClr val="00000E"/>
                </a:solidFill>
                <a:uFillTx/>
                <a:latin typeface="微软雅黑" panose="020B0503020204020204" charset="-122"/>
                <a:ea typeface="微软雅黑" panose="020B0503020204020204" charset="-122"/>
              </a:rPr>
              <a:t>speech) </a:t>
            </a:r>
            <a:r>
              <a:rPr lang="zh-CN" altLang="en-US" b="0" dirty="0">
                <a:solidFill>
                  <a:srgbClr val="00000E"/>
                </a:solidFill>
                <a:uFillTx/>
                <a:latin typeface="微软雅黑" panose="020B0503020204020204" charset="-122"/>
                <a:ea typeface="微软雅黑" panose="020B0503020204020204" charset="-122"/>
              </a:rPr>
              <a:t>说话</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zh-CN" altLang="en-US" b="0" dirty="0">
                <a:solidFill>
                  <a:srgbClr val="00000E"/>
                </a:solidFill>
                <a:uFillTx/>
                <a:latin typeface="微软雅黑" panose="020B0503020204020204" charset="-122"/>
                <a:ea typeface="微软雅黑" panose="020B0503020204020204" charset="-122"/>
              </a:rPr>
              <a:t>（口语）是神经和肌肉组织参与的发声器官的机械运动。言语障碍：发音困难、嗓音产生、气流中断、言语韵律出现困难。代表性的言语障碍，如构音障碍。</a:t>
            </a:r>
            <a:endParaRPr lang="zh-CN" altLang="en-US" b="0" dirty="0">
              <a:solidFill>
                <a:srgbClr val="00000E"/>
              </a:solidFill>
              <a:uFillTx/>
              <a:latin typeface="微软雅黑" panose="020B0503020204020204" charset="-122"/>
              <a:ea typeface="微软雅黑" panose="020B050302020402020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idx="4294967295"/>
          </p:nvPr>
        </p:nvSpPr>
        <p:spPr>
          <a:xfrm>
            <a:off x="304800" y="972820"/>
            <a:ext cx="6431280" cy="946150"/>
          </a:xfrm>
        </p:spPr>
        <p:txBody>
          <a:bodyPr vert="horz" wrap="square" lIns="91440" tIns="45720" rIns="91440" bIns="45720" anchor="ctr" anchorCtr="0"/>
          <a:lstStyle/>
          <a:p>
            <a:pPr algn="l" eaLnBrk="1" hangingPunct="1"/>
            <a:r>
              <a:rPr lang="zh-CN" altLang="en-US" sz="3200" dirty="0">
                <a:solidFill>
                  <a:srgbClr val="00000E"/>
                </a:solidFill>
                <a:latin typeface="微软雅黑" panose="020B0503020204020204" charset="-122"/>
                <a:ea typeface="微软雅黑" panose="020B0503020204020204" charset="-122"/>
              </a:rPr>
              <a:t>言语障碍分类</a:t>
            </a:r>
            <a:endParaRPr lang="en-US" altLang="zh-CN" sz="3200" dirty="0">
              <a:solidFill>
                <a:srgbClr val="00000E"/>
              </a:solidFill>
              <a:latin typeface="微软雅黑" panose="020B0503020204020204" charset="-122"/>
              <a:ea typeface="微软雅黑" panose="020B0503020204020204" charset="-122"/>
            </a:endParaRPr>
          </a:p>
        </p:txBody>
      </p:sp>
      <p:sp>
        <p:nvSpPr>
          <p:cNvPr id="53251" name="矩形 1"/>
          <p:cNvSpPr/>
          <p:nvPr/>
        </p:nvSpPr>
        <p:spPr>
          <a:xfrm>
            <a:off x="732155" y="1692275"/>
            <a:ext cx="10514330" cy="511937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1.</a:t>
            </a:r>
            <a:r>
              <a:rPr lang="zh-CN" altLang="en-US" sz="2600" b="0" dirty="0">
                <a:solidFill>
                  <a:srgbClr val="00000E"/>
                </a:solidFill>
                <a:uFillTx/>
                <a:latin typeface="微软雅黑" panose="020B0503020204020204" charset="-122"/>
                <a:ea typeface="微软雅黑" panose="020B0503020204020204" charset="-122"/>
              </a:rPr>
              <a:t>言语听觉失认证（</a:t>
            </a:r>
            <a:r>
              <a:rPr lang="en-US" altLang="zh-CN" sz="2600" b="0" dirty="0">
                <a:solidFill>
                  <a:srgbClr val="00000E"/>
                </a:solidFill>
                <a:uFillTx/>
                <a:latin typeface="微软雅黑" panose="020B0503020204020204" charset="-122"/>
                <a:ea typeface="微软雅黑" panose="020B0503020204020204" charset="-122"/>
              </a:rPr>
              <a:t>Verbal auditory agnosia</a:t>
            </a:r>
            <a:r>
              <a:rPr lang="zh-CN" altLang="en-US" sz="2600" b="0" dirty="0">
                <a:solidFill>
                  <a:srgbClr val="00000E"/>
                </a:solidFill>
                <a:uFillTx/>
                <a:latin typeface="微软雅黑" panose="020B0503020204020204" charset="-122"/>
                <a:ea typeface="微软雅黑" panose="020B0503020204020204" charset="-122"/>
              </a:rPr>
              <a:t>），又称“听觉感觉缺失”、“词盲”。</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2.</a:t>
            </a:r>
            <a:r>
              <a:rPr lang="zh-CN" altLang="zh-CN" sz="2600" b="0" dirty="0">
                <a:solidFill>
                  <a:srgbClr val="00000E"/>
                </a:solidFill>
                <a:uFillTx/>
                <a:latin typeface="微软雅黑" panose="020B0503020204020204" charset="-122"/>
                <a:ea typeface="微软雅黑" panose="020B0503020204020204" charset="-122"/>
              </a:rPr>
              <a:t>言语运用障碍（</a:t>
            </a:r>
            <a:r>
              <a:rPr lang="en-US" altLang="zh-CN" sz="2600" b="0" dirty="0">
                <a:solidFill>
                  <a:srgbClr val="00000E"/>
                </a:solidFill>
                <a:uFillTx/>
                <a:latin typeface="微软雅黑" panose="020B0503020204020204" charset="-122"/>
                <a:ea typeface="微软雅黑" panose="020B0503020204020204" charset="-122"/>
              </a:rPr>
              <a:t>Verbal dyspraxia</a:t>
            </a:r>
            <a:r>
              <a:rPr lang="zh-CN" altLang="zh-CN" sz="2600" b="0" dirty="0">
                <a:solidFill>
                  <a:srgbClr val="00000E"/>
                </a:solidFill>
                <a:uFillTx/>
                <a:latin typeface="微软雅黑" panose="020B0503020204020204" charset="-122"/>
                <a:ea typeface="微软雅黑" panose="020B0503020204020204" charset="-122"/>
              </a:rPr>
              <a:t>），又称“构音障碍”、“失语症”。</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3.</a:t>
            </a:r>
            <a:r>
              <a:rPr lang="zh-CN" altLang="zh-CN" sz="2600" b="0" dirty="0">
                <a:solidFill>
                  <a:srgbClr val="00000E"/>
                </a:solidFill>
                <a:uFillTx/>
                <a:latin typeface="微软雅黑" panose="020B0503020204020204" charset="-122"/>
                <a:ea typeface="微软雅黑" panose="020B0503020204020204" charset="-122"/>
              </a:rPr>
              <a:t>语音加工缺陷综合症（</a:t>
            </a:r>
            <a:r>
              <a:rPr lang="en-US" altLang="zh-CN" sz="2600" b="0" dirty="0">
                <a:solidFill>
                  <a:srgbClr val="00000E"/>
                </a:solidFill>
                <a:uFillTx/>
                <a:latin typeface="微软雅黑" panose="020B0503020204020204" charset="-122"/>
                <a:ea typeface="微软雅黑" panose="020B0503020204020204" charset="-122"/>
              </a:rPr>
              <a:t>Phonologic programming deficit syndrome</a:t>
            </a:r>
            <a:r>
              <a:rPr lang="zh-CN" altLang="zh-CN" sz="2600" b="0" dirty="0">
                <a:solidFill>
                  <a:srgbClr val="00000E"/>
                </a:solidFill>
                <a:uFillTx/>
                <a:latin typeface="微软雅黑" panose="020B0503020204020204" charset="-122"/>
                <a:ea typeface="微软雅黑" panose="020B0503020204020204" charset="-122"/>
              </a:rPr>
              <a:t>），又称“语音障碍”</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4.</a:t>
            </a:r>
            <a:r>
              <a:rPr lang="zh-CN" altLang="zh-CN" sz="2600" b="0" dirty="0">
                <a:solidFill>
                  <a:srgbClr val="00000E"/>
                </a:solidFill>
                <a:uFillTx/>
                <a:latin typeface="微软雅黑" panose="020B0503020204020204" charset="-122"/>
                <a:ea typeface="微软雅黑" panose="020B0503020204020204" charset="-122"/>
              </a:rPr>
              <a:t>语音</a:t>
            </a:r>
            <a:r>
              <a:rPr lang="en-US" altLang="zh-CN" sz="2600" b="0" dirty="0">
                <a:solidFill>
                  <a:srgbClr val="00000E"/>
                </a:solidFill>
                <a:uFillTx/>
                <a:latin typeface="微软雅黑" panose="020B0503020204020204" charset="-122"/>
                <a:ea typeface="微软雅黑" panose="020B0503020204020204" charset="-122"/>
              </a:rPr>
              <a:t>-</a:t>
            </a:r>
            <a:r>
              <a:rPr lang="zh-CN" altLang="zh-CN" sz="2600" b="0" dirty="0">
                <a:solidFill>
                  <a:srgbClr val="00000E"/>
                </a:solidFill>
                <a:uFillTx/>
                <a:latin typeface="微软雅黑" panose="020B0503020204020204" charset="-122"/>
                <a:ea typeface="微软雅黑" panose="020B0503020204020204" charset="-122"/>
              </a:rPr>
              <a:t>句法缺陷综合症（</a:t>
            </a:r>
            <a:r>
              <a:rPr lang="en-US" altLang="zh-CN" sz="2600" b="0" dirty="0">
                <a:solidFill>
                  <a:srgbClr val="00000E"/>
                </a:solidFill>
                <a:uFillTx/>
                <a:latin typeface="微软雅黑" panose="020B0503020204020204" charset="-122"/>
                <a:ea typeface="微软雅黑" panose="020B0503020204020204" charset="-122"/>
              </a:rPr>
              <a:t>Phonologic-syntactic deficit syndrome</a:t>
            </a:r>
            <a:r>
              <a:rPr lang="zh-CN" altLang="zh-CN" sz="2600" b="0" dirty="0">
                <a:solidFill>
                  <a:srgbClr val="00000E"/>
                </a:solidFill>
                <a:uFillTx/>
                <a:latin typeface="微软雅黑" panose="020B0503020204020204" charset="-122"/>
                <a:ea typeface="微软雅黑" panose="020B0503020204020204" charset="-122"/>
              </a:rPr>
              <a:t>），又称“语音</a:t>
            </a:r>
            <a:r>
              <a:rPr lang="en-US" altLang="zh-CN" sz="2600" b="0" dirty="0">
                <a:solidFill>
                  <a:srgbClr val="00000E"/>
                </a:solidFill>
                <a:uFillTx/>
                <a:latin typeface="微软雅黑" panose="020B0503020204020204" charset="-122"/>
                <a:ea typeface="微软雅黑" panose="020B0503020204020204" charset="-122"/>
              </a:rPr>
              <a:t>-</a:t>
            </a:r>
            <a:r>
              <a:rPr lang="zh-CN" altLang="zh-CN" sz="2600" b="0" dirty="0">
                <a:solidFill>
                  <a:srgbClr val="00000E"/>
                </a:solidFill>
                <a:uFillTx/>
                <a:latin typeface="微软雅黑" panose="020B0503020204020204" charset="-122"/>
                <a:ea typeface="微软雅黑" panose="020B0503020204020204" charset="-122"/>
              </a:rPr>
              <a:t>句法障碍”</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5.</a:t>
            </a:r>
            <a:r>
              <a:rPr lang="zh-CN" altLang="zh-CN" sz="2600" b="0" dirty="0">
                <a:solidFill>
                  <a:srgbClr val="00000E"/>
                </a:solidFill>
                <a:uFillTx/>
                <a:latin typeface="微软雅黑" panose="020B0503020204020204" charset="-122"/>
                <a:ea typeface="微软雅黑" panose="020B0503020204020204" charset="-122"/>
              </a:rPr>
              <a:t>词汇</a:t>
            </a:r>
            <a:r>
              <a:rPr lang="en-US" altLang="zh-CN" sz="2600" b="0" dirty="0">
                <a:solidFill>
                  <a:srgbClr val="00000E"/>
                </a:solidFill>
                <a:uFillTx/>
                <a:latin typeface="微软雅黑" panose="020B0503020204020204" charset="-122"/>
                <a:ea typeface="微软雅黑" panose="020B0503020204020204" charset="-122"/>
              </a:rPr>
              <a:t>-</a:t>
            </a:r>
            <a:r>
              <a:rPr lang="zh-CN" altLang="zh-CN" sz="2600" b="0" dirty="0">
                <a:solidFill>
                  <a:srgbClr val="00000E"/>
                </a:solidFill>
                <a:uFillTx/>
                <a:latin typeface="微软雅黑" panose="020B0503020204020204" charset="-122"/>
                <a:ea typeface="微软雅黑" panose="020B0503020204020204" charset="-122"/>
              </a:rPr>
              <a:t>句法缺陷综合症（</a:t>
            </a:r>
            <a:r>
              <a:rPr lang="en-US" altLang="zh-CN" sz="2600" b="0" dirty="0">
                <a:solidFill>
                  <a:srgbClr val="00000E"/>
                </a:solidFill>
                <a:uFillTx/>
                <a:latin typeface="微软雅黑" panose="020B0503020204020204" charset="-122"/>
                <a:ea typeface="微软雅黑" panose="020B0503020204020204" charset="-122"/>
              </a:rPr>
              <a:t>Lexical-syntactic deficit syndrome</a:t>
            </a:r>
            <a:r>
              <a:rPr lang="zh-CN" altLang="zh-CN" sz="2600" b="0" dirty="0">
                <a:solidFill>
                  <a:srgbClr val="00000E"/>
                </a:solidFill>
                <a:uFillTx/>
                <a:latin typeface="微软雅黑" panose="020B0503020204020204" charset="-122"/>
                <a:ea typeface="微软雅黑" panose="020B0503020204020204" charset="-122"/>
              </a:rPr>
              <a:t>），又称“词汇</a:t>
            </a:r>
            <a:r>
              <a:rPr lang="en-US" altLang="zh-CN" sz="2600" b="0" dirty="0">
                <a:solidFill>
                  <a:srgbClr val="00000E"/>
                </a:solidFill>
                <a:uFillTx/>
                <a:latin typeface="微软雅黑" panose="020B0503020204020204" charset="-122"/>
                <a:ea typeface="微软雅黑" panose="020B0503020204020204" charset="-122"/>
              </a:rPr>
              <a:t>-</a:t>
            </a:r>
            <a:r>
              <a:rPr lang="zh-CN" altLang="zh-CN" sz="2600" b="0" dirty="0">
                <a:solidFill>
                  <a:srgbClr val="00000E"/>
                </a:solidFill>
                <a:uFillTx/>
                <a:latin typeface="微软雅黑" panose="020B0503020204020204" charset="-122"/>
                <a:ea typeface="微软雅黑" panose="020B0503020204020204" charset="-122"/>
              </a:rPr>
              <a:t>句法障碍”</a:t>
            </a:r>
            <a:endParaRPr lang="en-US" altLang="zh-CN" sz="2600"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sz="2600" b="0" dirty="0">
                <a:solidFill>
                  <a:srgbClr val="00000E"/>
                </a:solidFill>
                <a:uFillTx/>
                <a:latin typeface="微软雅黑" panose="020B0503020204020204" charset="-122"/>
                <a:ea typeface="微软雅黑" panose="020B0503020204020204" charset="-122"/>
              </a:rPr>
              <a:t>6.</a:t>
            </a:r>
            <a:r>
              <a:rPr lang="zh-CN" altLang="zh-CN" sz="2600" b="0" dirty="0">
                <a:solidFill>
                  <a:srgbClr val="00000E"/>
                </a:solidFill>
                <a:uFillTx/>
                <a:latin typeface="微软雅黑" panose="020B0503020204020204" charset="-122"/>
                <a:ea typeface="微软雅黑" panose="020B0503020204020204" charset="-122"/>
              </a:rPr>
              <a:t>语义</a:t>
            </a:r>
            <a:r>
              <a:rPr lang="en-US" altLang="zh-CN" sz="2600" b="0" dirty="0">
                <a:solidFill>
                  <a:srgbClr val="00000E"/>
                </a:solidFill>
                <a:uFillTx/>
                <a:latin typeface="微软雅黑" panose="020B0503020204020204" charset="-122"/>
                <a:ea typeface="微软雅黑" panose="020B0503020204020204" charset="-122"/>
              </a:rPr>
              <a:t>-</a:t>
            </a:r>
            <a:r>
              <a:rPr lang="zh-CN" altLang="zh-CN" sz="2600" b="0" dirty="0">
                <a:solidFill>
                  <a:srgbClr val="00000E"/>
                </a:solidFill>
                <a:uFillTx/>
                <a:latin typeface="微软雅黑" panose="020B0503020204020204" charset="-122"/>
                <a:ea typeface="微软雅黑" panose="020B0503020204020204" charset="-122"/>
              </a:rPr>
              <a:t>语用缺陷综合症（</a:t>
            </a:r>
            <a:r>
              <a:rPr lang="en-US" altLang="zh-CN" sz="2600" b="0" dirty="0">
                <a:solidFill>
                  <a:srgbClr val="00000E"/>
                </a:solidFill>
                <a:uFillTx/>
                <a:latin typeface="微软雅黑" panose="020B0503020204020204" charset="-122"/>
                <a:ea typeface="微软雅黑" panose="020B0503020204020204" charset="-122"/>
              </a:rPr>
              <a:t>Semantic-pragmatic deficit syndrome</a:t>
            </a:r>
            <a:r>
              <a:rPr lang="zh-CN" altLang="zh-CN" sz="2600" b="0" dirty="0">
                <a:solidFill>
                  <a:srgbClr val="00000E"/>
                </a:solidFill>
                <a:uFillTx/>
                <a:latin typeface="微软雅黑" panose="020B0503020204020204" charset="-122"/>
                <a:ea typeface="微软雅黑" panose="020B0503020204020204" charset="-122"/>
              </a:rPr>
              <a:t>），又称“语义</a:t>
            </a:r>
            <a:r>
              <a:rPr lang="en-US" altLang="zh-CN" sz="2600" b="0" dirty="0">
                <a:solidFill>
                  <a:srgbClr val="00000E"/>
                </a:solidFill>
                <a:uFillTx/>
                <a:latin typeface="微软雅黑" panose="020B0503020204020204" charset="-122"/>
                <a:ea typeface="微软雅黑" panose="020B0503020204020204" charset="-122"/>
              </a:rPr>
              <a:t>-</a:t>
            </a:r>
            <a:r>
              <a:rPr lang="zh-CN" altLang="zh-CN" sz="2600" b="0" dirty="0">
                <a:solidFill>
                  <a:srgbClr val="00000E"/>
                </a:solidFill>
                <a:uFillTx/>
                <a:latin typeface="微软雅黑" panose="020B0503020204020204" charset="-122"/>
                <a:ea typeface="微软雅黑" panose="020B0503020204020204" charset="-122"/>
              </a:rPr>
              <a:t>语用障碍”</a:t>
            </a:r>
            <a:endParaRPr lang="zh-CN" altLang="zh-CN" sz="2600" b="0" dirty="0">
              <a:solidFill>
                <a:srgbClr val="00000E"/>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2880360" y="-146367"/>
            <a:ext cx="6430963"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kern="0" baseline="0" noProof="0">
                <a:ln>
                  <a:noFill/>
                </a:ln>
                <a:solidFill>
                  <a:schemeClr val="tx1"/>
                </a:solidFill>
                <a:effectLst/>
                <a:uLnTx/>
                <a:uFillTx/>
                <a:latin typeface="微软雅黑" panose="020B0503020204020204" charset="-122"/>
                <a:ea typeface="微软雅黑" panose="020B0503020204020204" charset="-122"/>
                <a:cs typeface="+mj-cs"/>
              </a:rPr>
              <a:t>任务三  言语治疗</a:t>
            </a:r>
            <a:endParaRPr kumimoji="0" lang="zh-CN" altLang="en-US" b="1" i="0" kern="0" baseline="0" noProof="0" dirty="0">
              <a:ln>
                <a:noFill/>
              </a:ln>
              <a:solidFill>
                <a:schemeClr val="tx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p:nvPr/>
        </p:nvSpPr>
        <p:spPr>
          <a:xfrm>
            <a:off x="1297305" y="1136015"/>
            <a:ext cx="9448165" cy="5662930"/>
          </a:xfrm>
          <a:prstGeom prst="rect">
            <a:avLst/>
          </a:prstGeom>
          <a:noFill/>
          <a:ln w="9525">
            <a:noFill/>
          </a:ln>
        </p:spPr>
        <p:txBody>
          <a:bodyPr>
            <a:no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1.</a:t>
            </a:r>
            <a:r>
              <a:rPr lang="zh-CN" altLang="en-US" b="0" dirty="0">
                <a:solidFill>
                  <a:srgbClr val="00000E"/>
                </a:solidFill>
                <a:uFillTx/>
                <a:latin typeface="微软雅黑" panose="020B0503020204020204" charset="-122"/>
                <a:ea typeface="微软雅黑" panose="020B0503020204020204" charset="-122"/>
              </a:rPr>
              <a:t>治疗原则 评估准确、个性化的原则；难易适中、循序渐进的原则；重点突出、多方面综合的原则；积极参与、形式多样的原则；注重心理、环境调整的原则。</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2.</a:t>
            </a:r>
            <a:r>
              <a:rPr lang="zh-CN" altLang="en-US" b="0" dirty="0">
                <a:solidFill>
                  <a:srgbClr val="00000E"/>
                </a:solidFill>
                <a:uFillTx/>
                <a:latin typeface="微软雅黑" panose="020B0503020204020204" charset="-122"/>
                <a:ea typeface="微软雅黑" panose="020B0503020204020204" charset="-122"/>
              </a:rPr>
              <a:t>治疗途径 训练和指导，手法介入，辅助具，替代方式（如：手势、交流板等）。</a:t>
            </a:r>
            <a:endParaRPr lang="en-US" altLang="zh-CN"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endParaRPr lang="zh-CN" altLang="en-US" b="0" dirty="0">
              <a:solidFill>
                <a:srgbClr val="00000E"/>
              </a:solidFill>
              <a:uFillTx/>
              <a:latin typeface="微软雅黑" panose="020B0503020204020204" charset="-122"/>
              <a:ea typeface="微软雅黑" panose="020B0503020204020204" charset="-122"/>
            </a:endParaRPr>
          </a:p>
          <a:p>
            <a:pPr marL="0" lvl="0" indent="0" eaLnBrk="1" hangingPunct="1">
              <a:spcBef>
                <a:spcPct val="0"/>
              </a:spcBef>
              <a:buClrTx/>
              <a:buFont typeface="Arial" panose="020B0604020202020204" pitchFamily="34" charset="0"/>
              <a:buNone/>
            </a:pPr>
            <a:r>
              <a:rPr lang="en-US" altLang="zh-CN" b="0" dirty="0">
                <a:solidFill>
                  <a:srgbClr val="00000E"/>
                </a:solidFill>
                <a:uFillTx/>
                <a:latin typeface="微软雅黑" panose="020B0503020204020204" charset="-122"/>
                <a:ea typeface="微软雅黑" panose="020B0503020204020204" charset="-122"/>
              </a:rPr>
              <a:t>3.</a:t>
            </a:r>
            <a:r>
              <a:rPr lang="zh-CN" altLang="en-US" b="0" dirty="0">
                <a:solidFill>
                  <a:srgbClr val="00000E"/>
                </a:solidFill>
                <a:uFillTx/>
                <a:latin typeface="微软雅黑" panose="020B0503020204020204" charset="-122"/>
                <a:ea typeface="微软雅黑" panose="020B0503020204020204" charset="-122"/>
              </a:rPr>
              <a:t>治疗原理 基本过程</a:t>
            </a:r>
            <a:r>
              <a:rPr lang="en-US" altLang="zh-CN" b="0" dirty="0">
                <a:solidFill>
                  <a:srgbClr val="00000E"/>
                </a:solidFill>
                <a:uFillTx/>
                <a:latin typeface="微软雅黑" panose="020B0503020204020204" charset="-122"/>
                <a:ea typeface="微软雅黑" panose="020B0503020204020204" charset="-122"/>
              </a:rPr>
              <a:t>:</a:t>
            </a:r>
            <a:r>
              <a:rPr lang="zh-CN" altLang="en-US" b="0" dirty="0">
                <a:solidFill>
                  <a:srgbClr val="00000E"/>
                </a:solidFill>
                <a:uFillTx/>
                <a:latin typeface="微软雅黑" panose="020B0503020204020204" charset="-122"/>
                <a:ea typeface="微软雅黑" panose="020B0503020204020204" charset="-122"/>
              </a:rPr>
              <a:t>给患者某种刺激，使患者作出反应，正确的反应要强化（正强化），错误的反应要加以更正（负强化），反复进行可以形成正确反应，纠正错误反应。</a:t>
            </a:r>
            <a:endParaRPr lang="zh-CN" altLang="en-US" b="0" dirty="0">
              <a:solidFill>
                <a:srgbClr val="00000E"/>
              </a:solidFill>
              <a:uFillTx/>
              <a:latin typeface="微软雅黑" panose="020B0503020204020204" charset="-122"/>
              <a:ea typeface="微软雅黑" panose="020B0503020204020204" charset="-122"/>
            </a:endParaRPr>
          </a:p>
        </p:txBody>
      </p:sp>
      <p:sp>
        <p:nvSpPr>
          <p:cNvPr id="54275" name="Rectangle 2"/>
          <p:cNvSpPr>
            <a:spLocks noGrp="1"/>
          </p:cNvSpPr>
          <p:nvPr>
            <p:ph type="title" idx="4294967295"/>
          </p:nvPr>
        </p:nvSpPr>
        <p:spPr>
          <a:xfrm>
            <a:off x="979805" y="-69215"/>
            <a:ext cx="10566400" cy="944880"/>
          </a:xfrm>
        </p:spPr>
        <p:txBody>
          <a:bodyPr vert="horz" wrap="square" lIns="91440" tIns="45720" rIns="91440" bIns="45720" anchor="ctr" anchorCtr="0"/>
          <a:lstStyle/>
          <a:p>
            <a:pPr algn="ctr" eaLnBrk="1" hangingPunct="1"/>
            <a:r>
              <a:rPr lang="zh-CN" altLang="en-US" sz="3600" b="1" dirty="0">
                <a:solidFill>
                  <a:schemeClr val="tx1"/>
                </a:solidFill>
                <a:uFillTx/>
                <a:latin typeface="微软雅黑" panose="020B0503020204020204" charset="-122"/>
                <a:ea typeface="微软雅黑" panose="020B0503020204020204" charset="-122"/>
              </a:rPr>
              <a:t>任务三  言语治疗</a:t>
            </a:r>
            <a:endParaRPr lang="zh-CN" altLang="en-US" sz="3600" b="1" dirty="0">
              <a:solidFill>
                <a:schemeClr val="tx1"/>
              </a:solidFill>
              <a:uFillTx/>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0" y="19685"/>
            <a:ext cx="3674110" cy="6865620"/>
          </a:xfrm>
          <a:prstGeom prst="rect">
            <a:avLst/>
          </a:prstGeom>
        </p:spPr>
      </p:pic>
      <p:pic>
        <p:nvPicPr>
          <p:cNvPr id="8195" name="图片 4" descr="www_tuweimei_comComp_20959516_NXZN4HGAKVcBQY5qTkn3lVG7v0MU5QWJ.jpg"/>
          <p:cNvPicPr>
            <a:picLocks noGrp="1" noChangeAspect="1"/>
          </p:cNvPicPr>
          <p:nvPr/>
        </p:nvPicPr>
        <p:blipFill>
          <a:blip r:embed="rId2">
            <a:clrChange>
              <a:clrFrom>
                <a:srgbClr val="FFFFFF"/>
              </a:clrFrom>
              <a:clrTo>
                <a:srgbClr val="FFFFFF">
                  <a:alpha val="0"/>
                </a:srgbClr>
              </a:clrTo>
            </a:clrChange>
          </a:blip>
          <a:stretch>
            <a:fillRect/>
          </a:stretch>
        </p:blipFill>
        <p:spPr>
          <a:xfrm>
            <a:off x="3831590" y="489903"/>
            <a:ext cx="788988" cy="1054100"/>
          </a:xfrm>
          <a:prstGeom prst="rect">
            <a:avLst/>
          </a:prstGeom>
          <a:noFill/>
          <a:ln w="9525">
            <a:noFill/>
          </a:ln>
        </p:spPr>
      </p:pic>
      <p:sp>
        <p:nvSpPr>
          <p:cNvPr id="47" name="文本框 46"/>
          <p:cNvSpPr txBox="1"/>
          <p:nvPr/>
        </p:nvSpPr>
        <p:spPr>
          <a:xfrm>
            <a:off x="4197985" y="1767840"/>
            <a:ext cx="7653655" cy="4321810"/>
          </a:xfrm>
          <a:prstGeom prst="rect">
            <a:avLst/>
          </a:prstGeom>
          <a:noFill/>
          <a:ln w="28575" cmpd="thickThin">
            <a:solidFill>
              <a:schemeClr val="accent5">
                <a:lumMod val="60000"/>
                <a:lumOff val="40000"/>
              </a:schemeClr>
            </a:solidFill>
            <a:prstDash val="sysDot"/>
          </a:ln>
        </p:spPr>
        <p:txBody>
          <a:bodyPr wrap="square" rtlCol="0" anchor="t">
            <a:noAutofit/>
          </a:body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0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1</a:t>
            </a:r>
            <a:r>
              <a:rPr lang="zh-CN" altLang="en-US" sz="24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.掌握物理治疗、物理因子疗法、运动治疗技术的概念和区别。</a:t>
            </a:r>
            <a:endParaRPr kumimoji="0" lang="zh-CN" altLang="en-US" sz="2400" b="0" i="0" kern="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4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2.熟悉常用运动治疗技术和物理因子疗法及其应用。</a:t>
            </a:r>
            <a:endParaRPr kumimoji="0" lang="zh-CN" altLang="en-US" sz="2400" b="0" i="0" kern="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4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3.掌握言语障碍的分类；言语治疗的基本概念；常用治疗形式，治疗途径、原则和注意事项。</a:t>
            </a:r>
            <a:endParaRPr kumimoji="0" lang="zh-CN" altLang="en-US" sz="2400" b="0" i="0" kern="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4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4.熟悉传统康复技术方法。</a:t>
            </a:r>
            <a:endParaRPr kumimoji="0" lang="zh-CN" altLang="en-US" sz="2400" b="0" i="0" kern="0" baseline="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4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5.了解音乐疗法的方式和应用</a:t>
            </a:r>
            <a:r>
              <a:rPr lang="zh-CN" altLang="en-US" sz="20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en-US" sz="20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4668520" y="985520"/>
            <a:ext cx="6048375" cy="892175"/>
          </a:xfrm>
          <a:prstGeom prst="rect">
            <a:avLst/>
          </a:prstGeom>
          <a:noFill/>
        </p:spPr>
        <p:txBody>
          <a:bodyPr wrap="square" rtlCol="0" anchor="t">
            <a:noAutofit/>
          </a:bodyPr>
          <a:lstStyle/>
          <a:p>
            <a:pPr marL="0" marR="0" lvl="0" indent="0" algn="l" defTabSz="914400" rtl="0" eaLnBrk="1" fontAlgn="auto" latinLnBrk="1" hangingPunct="1">
              <a:lnSpc>
                <a:spcPct val="90000"/>
              </a:lnSpc>
              <a:spcBef>
                <a:spcPct val="0"/>
              </a:spcBef>
              <a:spcAft>
                <a:spcPts val="0"/>
              </a:spcAft>
              <a:buClrTx/>
              <a:buSzTx/>
              <a:buFontTx/>
              <a:buNone/>
              <a:defRPr/>
            </a:pPr>
            <a:r>
              <a:rPr lang="zh-CN" altLang="en-US" sz="2800" b="1" kern="0" noProof="0" dirty="0">
                <a:ln>
                  <a:noFill/>
                </a:ln>
                <a:solidFill>
                  <a:srgbClr val="2E75B6"/>
                </a:solidFill>
                <a:effectLst/>
                <a:uLnTx/>
                <a:uFillTx/>
                <a:latin typeface="黑体" panose="02010609060101010101" charset="-122"/>
                <a:ea typeface="黑体" panose="02010609060101010101" charset="-122"/>
                <a:sym typeface="+mn-ea"/>
              </a:rPr>
              <a:t>学习任务</a:t>
            </a:r>
            <a:endParaRPr lang="zh-CN" altLang="en-US" sz="2800" b="1" kern="0" noProof="0" dirty="0">
              <a:ln>
                <a:noFill/>
              </a:ln>
              <a:solidFill>
                <a:srgbClr val="2E75B6"/>
              </a:solidFill>
              <a:effectLst/>
              <a:uLnTx/>
              <a:uFillTx/>
              <a:latin typeface="黑体" panose="02010609060101010101" charset="-122"/>
              <a:ea typeface="黑体" panose="02010609060101010101"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065821" y="2413337"/>
            <a:ext cx="8060358" cy="1014730"/>
          </a:xfrm>
          <a:prstGeom prst="rect">
            <a:avLst/>
          </a:prstGeom>
          <a:noFill/>
          <a:ln>
            <a:noFill/>
          </a:ln>
        </p:spPr>
        <p:txBody>
          <a:bodyPr wrap="square" rtlCol="0" anchor="t">
            <a:spAutoFit/>
          </a:bodyPr>
          <a:lstStyle/>
          <a:p>
            <a:pPr algn="ct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传统康复技术</a:t>
            </a:r>
            <a:endPar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03" name="组合 57"/>
          <p:cNvGrpSpPr/>
          <p:nvPr/>
        </p:nvGrpSpPr>
        <p:grpSpPr>
          <a:xfrm>
            <a:off x="2135505" y="1268730"/>
            <a:ext cx="2254250" cy="539750"/>
            <a:chOff x="64525" y="84322"/>
            <a:chExt cx="2206659" cy="515848"/>
          </a:xfrm>
        </p:grpSpPr>
        <p:sp>
          <p:nvSpPr>
            <p:cNvPr id="12" name="Rectangle 220"/>
            <p:cNvSpPr>
              <a:spLocks noChangeArrowheads="1"/>
            </p:cNvSpPr>
            <p:nvPr/>
          </p:nvSpPr>
          <p:spPr bwMode="auto">
            <a:xfrm>
              <a:off x="64525" y="530379"/>
              <a:ext cx="2206659" cy="69791"/>
            </a:xfrm>
            <a:prstGeom prst="rect">
              <a:avLst/>
            </a:prstGeom>
            <a:solidFill>
              <a:srgbClr val="00B050"/>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13" name="Rectangle 235"/>
            <p:cNvSpPr>
              <a:spLocks noChangeArrowheads="1"/>
            </p:cNvSpPr>
            <p:nvPr/>
          </p:nvSpPr>
          <p:spPr bwMode="auto">
            <a:xfrm>
              <a:off x="686119" y="84322"/>
              <a:ext cx="1585065" cy="404789"/>
            </a:xfrm>
            <a:prstGeom prst="rect">
              <a:avLst/>
            </a:prstGeom>
            <a:noFill/>
            <a:ln>
              <a:noFill/>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90000"/>
                </a:lnSpc>
                <a:spcBef>
                  <a:spcPct val="0"/>
                </a:spcBef>
                <a:spcAft>
                  <a:spcPts val="0"/>
                </a:spcAft>
                <a:buClrTx/>
                <a:buSzTx/>
                <a:buFontTx/>
                <a:buNone/>
                <a:defRPr/>
              </a:pPr>
              <a:r>
                <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rPr>
                <a:t>案例导入</a:t>
              </a:r>
              <a:endParaRPr kumimoji="0" lang="zh-CN" altLang="en-US" sz="2400" b="1" i="0" u="none" strike="noStrike" kern="0" cap="none" spc="0" normalizeH="0" baseline="0" noProof="0" dirty="0">
                <a:ln>
                  <a:noFill/>
                </a:ln>
                <a:solidFill>
                  <a:srgbClr val="00B050"/>
                </a:solidFill>
                <a:effectLst/>
                <a:uLnTx/>
                <a:uFillTx/>
                <a:latin typeface="黑体" panose="02010609060101010101" charset="-122"/>
                <a:ea typeface="黑体" panose="02010609060101010101" charset="-122"/>
                <a:cs typeface="+mn-cs"/>
                <a:sym typeface="+mn-ea"/>
              </a:endParaRPr>
            </a:p>
          </p:txBody>
        </p:sp>
      </p:grpSp>
      <p:pic>
        <p:nvPicPr>
          <p:cNvPr id="55299"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2170113" y="944563"/>
            <a:ext cx="654050" cy="1047750"/>
          </a:xfrm>
          <a:prstGeom prst="rect">
            <a:avLst/>
          </a:prstGeom>
          <a:noFill/>
          <a:ln w="9525">
            <a:noFill/>
          </a:ln>
        </p:spPr>
      </p:pic>
      <p:sp>
        <p:nvSpPr>
          <p:cNvPr id="55300" name="Rectangle 2"/>
          <p:cNvSpPr txBox="1"/>
          <p:nvPr/>
        </p:nvSpPr>
        <p:spPr>
          <a:xfrm>
            <a:off x="1366838" y="21907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
        <p:nvSpPr>
          <p:cNvPr id="55301" name="Rectangle 2"/>
          <p:cNvSpPr>
            <a:spLocks noGrp="1"/>
          </p:cNvSpPr>
          <p:nvPr>
            <p:ph type="title" idx="4294967295"/>
          </p:nvPr>
        </p:nvSpPr>
        <p:spPr>
          <a:xfrm>
            <a:off x="2471420" y="-95885"/>
            <a:ext cx="6646545" cy="946150"/>
          </a:xfrm>
        </p:spPr>
        <p:txBody>
          <a:bodyPr vert="horz" wrap="square" lIns="91440" tIns="45720" rIns="91440" bIns="45720" anchor="ctr" anchorCtr="0"/>
          <a:lstStyle/>
          <a:p>
            <a:pPr algn="ctr" eaLnBrk="1" hangingPunct="1"/>
            <a:r>
              <a:rPr lang="zh-CN" altLang="en-US" dirty="0">
                <a:latin typeface="华文中宋" panose="02010600040101010101" pitchFamily="2" charset="-122"/>
                <a:ea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rPr>
              <a:t> </a:t>
            </a:r>
            <a:r>
              <a:rPr lang="zh-CN" altLang="en-US" sz="3600" b="1" dirty="0">
                <a:solidFill>
                  <a:schemeClr val="tx2"/>
                </a:solidFill>
                <a:latin typeface="微软雅黑" panose="020B0503020204020204" charset="-122"/>
                <a:ea typeface="微软雅黑" panose="020B0503020204020204" charset="-122"/>
              </a:rPr>
              <a:t>任务四 </a:t>
            </a:r>
            <a:r>
              <a:rPr lang="zh-CN" altLang="en-US" sz="3600" b="1" dirty="0">
                <a:solidFill>
                  <a:schemeClr val="tx2"/>
                </a:solidFill>
                <a:latin typeface="微软雅黑" panose="020B0503020204020204" charset="-122"/>
                <a:ea typeface="微软雅黑" panose="020B0503020204020204" charset="-122"/>
              </a:rPr>
              <a:t>传统康复技术</a:t>
            </a:r>
            <a:endParaRPr lang="en-US" altLang="zh-CN" sz="3600" b="1" dirty="0">
              <a:latin typeface="微软雅黑" panose="020B0503020204020204" charset="-122"/>
              <a:ea typeface="微软雅黑" panose="020B0503020204020204" charset="-122"/>
            </a:endParaRPr>
          </a:p>
        </p:txBody>
      </p:sp>
      <p:sp>
        <p:nvSpPr>
          <p:cNvPr id="2" name="矩形 1"/>
          <p:cNvSpPr/>
          <p:nvPr/>
        </p:nvSpPr>
        <p:spPr>
          <a:xfrm>
            <a:off x="1239520" y="1795145"/>
            <a:ext cx="10242550" cy="3702050"/>
          </a:xfrm>
          <a:prstGeom prst="rect">
            <a:avLst/>
          </a:prstGeom>
        </p:spPr>
        <p:txBody>
          <a:bodyPr>
            <a:noAutofit/>
          </a:bodyPr>
          <a:lstStyle/>
          <a:p>
            <a:pPr marL="0" marR="0" lvl="0" indent="266700" algn="just" defTabSz="914400" rtl="0" eaLnBrk="1" fontAlgn="base" latinLnBrk="0" hangingPunct="1">
              <a:lnSpc>
                <a:spcPct val="150000"/>
              </a:lnSpc>
              <a:spcBef>
                <a:spcPct val="0"/>
              </a:spcBef>
              <a:spcAft>
                <a:spcPts val="0"/>
              </a:spcAft>
              <a:buClrTx/>
              <a:buSzTx/>
              <a:buFont typeface="Arial" panose="020B0604020202020204" pitchFamily="34" charset="0"/>
              <a:buNone/>
              <a:defRPr/>
            </a:pP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患者，女性；因“腰痛伴右坐骨神经痛</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2</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月。”收住入院。其主要症状表现下腰部疼痛，伴右坐骨神经痛。神清，精神可，脊柱外观无明显畸形，腰</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4</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、腰</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5</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棘突及横突侧叩击痛，右下肢直腿抬高试验皆阳性，加强试验阳性，右下肢屈膝屈髋试验（</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4</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字试验（</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），双膝反射（</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）、双踝反射（</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），右小腿后外侧及右足背外侧浅感觉减退，足背动脉搏动正常，足背伸肌力正常，拇背伸肌力正常，双下肢肌力、肌张力皆正常病理征未引出。辅助检查：腰椎间盘</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CT</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提示：“</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1</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、腰</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4/5</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椎间盘变性、椎间盘向后轻度突出；</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2</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、腰椎退行性变。” 。初步诊断：</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1</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、腰椎间盘突出症；</a:t>
            </a:r>
            <a:r>
              <a:rPr kumimoji="0" lang="en-US"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2</a:t>
            </a:r>
            <a:r>
              <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rPr>
              <a:t>、右侧坐骨神经痛 。予以消炎、镇痛、营养神经对症治疗。</a:t>
            </a:r>
            <a:endParaRPr kumimoji="0" lang="zh-CN" altLang="zh-CN" sz="2200" b="0" i="0" kern="100" baseline="0" noProof="0" dirty="0">
              <a:ln>
                <a:noFill/>
              </a:ln>
              <a:solidFill>
                <a:srgbClr val="00000E"/>
              </a:solidFill>
              <a:effectLst/>
              <a:uLnTx/>
              <a:uFillTx/>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bwMode="auto">
          <a:xfrm>
            <a:off x="2555081" y="2132856"/>
            <a:ext cx="7081838" cy="2940050"/>
            <a:chOff x="1019175" y="2499519"/>
            <a:chExt cx="7081838" cy="2940050"/>
          </a:xfrm>
          <a:solidFill>
            <a:srgbClr val="CCECFF"/>
          </a:solidFill>
        </p:grpSpPr>
        <p:sp>
          <p:nvSpPr>
            <p:cNvPr id="16" name="AutoShape 3"/>
            <p:cNvSpPr>
              <a:spLocks noChangeArrowheads="1"/>
            </p:cNvSpPr>
            <p:nvPr/>
          </p:nvSpPr>
          <p:spPr bwMode="auto">
            <a:xfrm>
              <a:off x="1019175" y="2499519"/>
              <a:ext cx="7081838" cy="2940050"/>
            </a:xfrm>
            <a:prstGeom prst="cloudCallout">
              <a:avLst>
                <a:gd name="adj1" fmla="val -33352"/>
                <a:gd name="adj2" fmla="val 63745"/>
              </a:avLst>
            </a:prstGeom>
            <a:grpFill/>
            <a:ln w="9525">
              <a:solidFill>
                <a:sysClr val="window" lastClr="FFFFFF"/>
              </a:solidFill>
              <a:round/>
            </a:ln>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rPr>
                <a:t>      </a:t>
              </a:r>
              <a:endPar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7" name="Text Box 6"/>
            <p:cNvSpPr txBox="1">
              <a:spLocks noChangeArrowheads="1"/>
            </p:cNvSpPr>
            <p:nvPr/>
          </p:nvSpPr>
          <p:spPr bwMode="auto">
            <a:xfrm>
              <a:off x="1679575" y="2499519"/>
              <a:ext cx="6336665" cy="2251075"/>
            </a:xfrm>
            <a:prstGeom prst="rect">
              <a:avLst/>
            </a:prstGeom>
            <a:noFill/>
            <a:ln w="9525">
              <a:noFill/>
              <a:miter lim="800000"/>
            </a:ln>
          </p:spPr>
          <p:txBody>
            <a:bodyPr>
              <a:noAutofit/>
            </a:bodyPr>
            <a:lstStyle/>
            <a:p>
              <a:pPr marL="0" marR="0" lvl="0" indent="50419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rPr>
                <a:t>思考：</a:t>
              </a:r>
              <a:endParaRPr kumimoji="0" lang="en-US" altLang="zh-CN"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endParaRPr>
            </a:p>
            <a:p>
              <a:pPr marL="0" marR="0" lvl="0" indent="50419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rPr>
                <a:t>若您是传统推拿师，则您对该患者如何推拿治疗吗？</a:t>
              </a:r>
              <a:endParaRPr kumimoji="0" lang="zh-CN" altLang="zh-CN" sz="2800" b="0" i="0" baseline="0" noProof="0" dirty="0">
                <a:ln>
                  <a:noFill/>
                </a:ln>
                <a:solidFill>
                  <a:srgbClr val="00000E"/>
                </a:solidFill>
                <a:effectLst/>
                <a:uLnTx/>
                <a:uFillTx/>
                <a:latin typeface="微软雅黑" panose="020B0503020204020204" charset="-122"/>
                <a:ea typeface="微软雅黑" panose="020B0503020204020204" charset="-122"/>
                <a:cs typeface="+mn-cs"/>
              </a:endParaRPr>
            </a:p>
          </p:txBody>
        </p:sp>
      </p:grpSp>
      <p:sp>
        <p:nvSpPr>
          <p:cNvPr id="56323" name="Rectangle 2"/>
          <p:cNvSpPr>
            <a:spLocks noGrp="1"/>
          </p:cNvSpPr>
          <p:nvPr>
            <p:ph type="title" idx="4294967295"/>
          </p:nvPr>
        </p:nvSpPr>
        <p:spPr>
          <a:xfrm>
            <a:off x="1100455" y="-60960"/>
            <a:ext cx="10566400" cy="944880"/>
          </a:xfrm>
        </p:spPr>
        <p:txBody>
          <a:bodyPr vert="horz" wrap="square" lIns="91440" tIns="45720" rIns="91440" bIns="45720" anchor="ctr" anchorCtr="0"/>
          <a:lstStyle/>
          <a:p>
            <a:pPr algn="ctr" eaLnBrk="1" hangingPunct="1"/>
            <a:r>
              <a:rPr lang="zh-CN" altLang="en-US" sz="3600" b="1" dirty="0">
                <a:solidFill>
                  <a:schemeClr val="tx2"/>
                </a:solidFill>
                <a:uFillTx/>
                <a:latin typeface="微软雅黑" panose="020B0503020204020204" charset="-122"/>
                <a:ea typeface="微软雅黑" panose="020B0503020204020204" charset="-122"/>
              </a:rPr>
              <a:t>任务四 </a:t>
            </a:r>
            <a:r>
              <a:rPr lang="zh-CN" altLang="en-US" sz="3600" b="1" dirty="0">
                <a:solidFill>
                  <a:schemeClr val="tx2"/>
                </a:solidFill>
                <a:latin typeface="微软雅黑" panose="020B0503020204020204" charset="-122"/>
                <a:ea typeface="微软雅黑" panose="020B0503020204020204" charset="-122"/>
                <a:sym typeface="+mn-ea"/>
              </a:rPr>
              <a:t>传统</a:t>
            </a:r>
            <a:r>
              <a:rPr lang="zh-CN" altLang="en-US" sz="3600" b="1" dirty="0">
                <a:solidFill>
                  <a:schemeClr val="tx2"/>
                </a:solidFill>
                <a:uFillTx/>
                <a:latin typeface="微软雅黑" panose="020B0503020204020204" charset="-122"/>
                <a:ea typeface="微软雅黑" panose="020B0503020204020204" charset="-122"/>
              </a:rPr>
              <a:t>康复技术</a:t>
            </a:r>
            <a:endParaRPr lang="zh-CN" altLang="en-US" sz="3600" b="1" dirty="0">
              <a:solidFill>
                <a:schemeClr val="tx2"/>
              </a:solidFill>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图片 4" descr="www_tuweimei_comComp_20959516_NXZN4HGAKVcBQY5qTkn3lVG7v0MU5QWJ.jpg"/>
          <p:cNvPicPr>
            <a:picLocks noGrp="1" noChangeAspect="1"/>
          </p:cNvPicPr>
          <p:nvPr/>
        </p:nvPicPr>
        <p:blipFill>
          <a:blip r:embed="rId1">
            <a:clrChange>
              <a:clrFrom>
                <a:srgbClr val="FFFFFF"/>
              </a:clrFrom>
              <a:clrTo>
                <a:srgbClr val="FFFFFF">
                  <a:alpha val="0"/>
                </a:srgbClr>
              </a:clrTo>
            </a:clrChange>
          </a:blip>
          <a:stretch>
            <a:fillRect/>
          </a:stretch>
        </p:blipFill>
        <p:spPr>
          <a:xfrm>
            <a:off x="2260600" y="1456690"/>
            <a:ext cx="989965" cy="1184910"/>
          </a:xfrm>
          <a:prstGeom prst="rect">
            <a:avLst/>
          </a:prstGeom>
          <a:noFill/>
          <a:ln w="9525">
            <a:noFill/>
          </a:ln>
        </p:spPr>
      </p:pic>
      <p:sp>
        <p:nvSpPr>
          <p:cNvPr id="57348" name="Rectangle 2"/>
          <p:cNvSpPr>
            <a:spLocks noGrp="1"/>
          </p:cNvSpPr>
          <p:nvPr>
            <p:ph type="title" idx="4294967295"/>
          </p:nvPr>
        </p:nvSpPr>
        <p:spPr>
          <a:xfrm>
            <a:off x="1764030" y="-73025"/>
            <a:ext cx="8664575" cy="946150"/>
          </a:xfrm>
        </p:spPr>
        <p:txBody>
          <a:bodyPr vert="horz" wrap="square" lIns="91440" tIns="45720" rIns="91440" bIns="45720" anchor="ctr" anchorCtr="0"/>
          <a:lstStyle/>
          <a:p>
            <a:pPr algn="ctr" eaLnBrk="1" hangingPunct="1"/>
            <a:r>
              <a:rPr lang="zh-CN" altLang="en-US" dirty="0">
                <a:latin typeface="华文中宋" panose="02010600040101010101" pitchFamily="2" charset="-122"/>
                <a:ea typeface="华文中宋" panose="02010600040101010101" pitchFamily="2" charset="-122"/>
              </a:rPr>
              <a:t>    </a:t>
            </a:r>
            <a:r>
              <a:rPr lang="zh-CN" altLang="en-US" sz="3600" b="1" dirty="0">
                <a:solidFill>
                  <a:schemeClr val="tx2"/>
                </a:solidFill>
                <a:uFillTx/>
                <a:latin typeface="微软雅黑" panose="020B0503020204020204" charset="-122"/>
                <a:ea typeface="微软雅黑" panose="020B0503020204020204" charset="-122"/>
              </a:rPr>
              <a:t>任务四 </a:t>
            </a:r>
            <a:r>
              <a:rPr lang="zh-CN" altLang="en-US" sz="3600" b="1" dirty="0">
                <a:solidFill>
                  <a:schemeClr val="tx2"/>
                </a:solidFill>
                <a:latin typeface="微软雅黑" panose="020B0503020204020204" charset="-122"/>
                <a:ea typeface="微软雅黑" panose="020B0503020204020204" charset="-122"/>
                <a:sym typeface="+mn-ea"/>
              </a:rPr>
              <a:t>传统</a:t>
            </a:r>
            <a:r>
              <a:rPr lang="zh-CN" altLang="en-US" sz="3600" b="1" dirty="0">
                <a:solidFill>
                  <a:schemeClr val="tx2"/>
                </a:solidFill>
                <a:uFillTx/>
                <a:latin typeface="微软雅黑" panose="020B0503020204020204" charset="-122"/>
                <a:ea typeface="微软雅黑" panose="020B0503020204020204" charset="-122"/>
              </a:rPr>
              <a:t>康复技术</a:t>
            </a:r>
            <a:endParaRPr lang="zh-CN" altLang="en-US" sz="3600" b="1" dirty="0">
              <a:solidFill>
                <a:schemeClr val="tx2"/>
              </a:solidFill>
              <a:uFillTx/>
              <a:latin typeface="微软雅黑" panose="020B0503020204020204" charset="-122"/>
              <a:ea typeface="微软雅黑" panose="020B0503020204020204" charset="-122"/>
            </a:endParaRPr>
          </a:p>
        </p:txBody>
      </p:sp>
      <p:sp>
        <p:nvSpPr>
          <p:cNvPr id="2" name="文本框 1"/>
          <p:cNvSpPr txBox="1"/>
          <p:nvPr/>
        </p:nvSpPr>
        <p:spPr>
          <a:xfrm>
            <a:off x="2326005" y="873125"/>
            <a:ext cx="5040313" cy="583565"/>
          </a:xfrm>
          <a:prstGeom prst="rect">
            <a:avLst/>
          </a:prstGeom>
          <a:noFill/>
        </p:spPr>
        <p:txBody>
          <a:bodyPr>
            <a:spAutoFit/>
          </a:bodyPr>
          <a:lstStyle/>
          <a:p>
            <a:pPr marR="0" defTabSz="914400" eaLnBrk="1" hangingPunct="1">
              <a:buClrTx/>
              <a:buSzTx/>
              <a:buFont typeface="Arial" panose="020B0604020202020204" pitchFamily="34" charset="0"/>
              <a:buNone/>
              <a:defRPr/>
            </a:pPr>
            <a:r>
              <a:rPr kumimoji="0" lang="zh-CN" altLang="en-US" sz="3200" b="1" kern="1200" cap="none" spc="0" normalizeH="0" baseline="0" noProof="0" dirty="0">
                <a:solidFill>
                  <a:srgbClr val="00000E"/>
                </a:solidFill>
                <a:latin typeface="微软雅黑" panose="020B0503020204020204" charset="-122"/>
                <a:ea typeface="微软雅黑" panose="020B0503020204020204" charset="-122"/>
                <a:cs typeface="+mj-cs"/>
              </a:rPr>
              <a:t>一</a:t>
            </a:r>
            <a:r>
              <a:rPr kumimoji="0" lang="en-US" altLang="zh-CN" sz="3200" b="1" kern="1200" cap="none" spc="0" normalizeH="0" baseline="0" noProof="0" dirty="0">
                <a:solidFill>
                  <a:srgbClr val="00000E"/>
                </a:solidFill>
                <a:latin typeface="微软雅黑" panose="020B0503020204020204" charset="-122"/>
                <a:ea typeface="微软雅黑" panose="020B0503020204020204" charset="-122"/>
                <a:cs typeface="+mj-cs"/>
              </a:rPr>
              <a:t>.</a:t>
            </a:r>
            <a:r>
              <a:rPr kumimoji="0" lang="en-US" altLang="ko-KR" sz="3200" b="1" kern="1200" cap="none" spc="0" normalizeH="0" baseline="0" noProof="0" dirty="0">
                <a:solidFill>
                  <a:srgbClr val="00000E"/>
                </a:solidFill>
                <a:latin typeface="微软雅黑" panose="020B0503020204020204" charset="-122"/>
                <a:ea typeface="微软雅黑" panose="020B0503020204020204" charset="-122"/>
                <a:cs typeface="+mj-cs"/>
              </a:rPr>
              <a:t>中国传统康复技术</a:t>
            </a:r>
            <a:endParaRPr kumimoji="0" lang="zh-CN" altLang="en-US" sz="3200" b="1" kern="1200" cap="none" spc="0" normalizeH="0" baseline="0" noProof="0" dirty="0">
              <a:solidFill>
                <a:srgbClr val="00000E"/>
              </a:solidFill>
              <a:latin typeface="微软雅黑" panose="020B0503020204020204" charset="-122"/>
              <a:ea typeface="微软雅黑" panose="020B0503020204020204" charset="-122"/>
              <a:cs typeface="+mj-cs"/>
            </a:endParaRPr>
          </a:p>
        </p:txBody>
      </p:sp>
      <p:sp>
        <p:nvSpPr>
          <p:cNvPr id="3" name="文本框 2"/>
          <p:cNvSpPr txBox="1"/>
          <p:nvPr/>
        </p:nvSpPr>
        <p:spPr>
          <a:xfrm>
            <a:off x="2726055" y="3006090"/>
            <a:ext cx="6252210" cy="2377440"/>
          </a:xfrm>
          <a:prstGeom prst="rect">
            <a:avLst/>
          </a:prstGeom>
          <a:noFill/>
          <a:ln w="28575" cmpd="thickThin">
            <a:solidFill>
              <a:schemeClr val="accent5">
                <a:lumMod val="60000"/>
                <a:lumOff val="40000"/>
              </a:schemeClr>
            </a:solidFill>
            <a:prstDash val="sysDash"/>
          </a:ln>
        </p:spPr>
        <p:txBody>
          <a:bodyPr wrap="square" rtlCol="0" anchor="t">
            <a:noAutofit/>
          </a:body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en-US" sz="2800" noProof="0" dirty="0">
                <a:ln>
                  <a:noFill/>
                </a:ln>
                <a:solidFill>
                  <a:schemeClr val="tx1"/>
                </a:solidFill>
                <a:effectLst/>
                <a:uLnTx/>
                <a:uFillTx/>
                <a:latin typeface="Calibri" panose="020F0502020204030204" pitchFamily="34" charset="0"/>
                <a:ea typeface="幼圆" panose="02010509060101010101" pitchFamily="49" charset="-122"/>
                <a:sym typeface="+mn-ea"/>
              </a:rPr>
              <a:t>中</a:t>
            </a:r>
            <a:r>
              <a:rPr lang="zh-CN" altLang="zh-CN" sz="2800" noProof="0" dirty="0">
                <a:ln>
                  <a:noFill/>
                </a:ln>
                <a:solidFill>
                  <a:schemeClr val="tx1"/>
                </a:solidFill>
                <a:effectLst/>
                <a:uLnTx/>
                <a:uFillTx/>
                <a:latin typeface="Calibri" panose="020F0502020204030204" pitchFamily="34" charset="0"/>
                <a:ea typeface="幼圆" panose="02010509060101010101" pitchFamily="49" charset="-122"/>
                <a:sym typeface="+mn-ea"/>
              </a:rPr>
              <a:t>国传统康复技术的理论特点</a:t>
            </a:r>
            <a:r>
              <a:rPr lang="zh-CN" altLang="en-US" sz="2800" noProof="0" dirty="0">
                <a:ln>
                  <a:noFill/>
                </a:ln>
                <a:solidFill>
                  <a:schemeClr val="tx1"/>
                </a:solidFill>
                <a:effectLst/>
                <a:uLnTx/>
                <a:uFillTx/>
                <a:latin typeface="Calibri" panose="020F0502020204030204" pitchFamily="34" charset="0"/>
                <a:ea typeface="幼圆" panose="02010509060101010101" pitchFamily="49" charset="-122"/>
                <a:sym typeface="+mn-ea"/>
              </a:rPr>
              <a:t>；</a:t>
            </a:r>
            <a:endParaRPr kumimoji="0" lang="en-US" altLang="zh-CN" sz="2800" b="0" i="0" baseline="0" noProof="0" dirty="0">
              <a:ln>
                <a:noFill/>
              </a:ln>
              <a:solidFill>
                <a:schemeClr val="tx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zh-CN" sz="2800" noProof="0" dirty="0">
                <a:ln>
                  <a:noFill/>
                </a:ln>
                <a:solidFill>
                  <a:schemeClr val="tx1"/>
                </a:solidFill>
                <a:effectLst/>
                <a:uLnTx/>
                <a:uFillTx/>
                <a:latin typeface="Calibri" panose="020F0502020204030204" pitchFamily="34" charset="0"/>
                <a:ea typeface="幼圆" panose="02010509060101010101" pitchFamily="49" charset="-122"/>
                <a:sym typeface="+mn-ea"/>
              </a:rPr>
              <a:t>传统康复技术</a:t>
            </a:r>
            <a:r>
              <a:rPr lang="zh-CN" altLang="en-US" sz="2800" noProof="0" dirty="0">
                <a:ln>
                  <a:noFill/>
                </a:ln>
                <a:solidFill>
                  <a:schemeClr val="tx1"/>
                </a:solidFill>
                <a:effectLst/>
                <a:uLnTx/>
                <a:uFillTx/>
                <a:latin typeface="Calibri" panose="020F0502020204030204" pitchFamily="34" charset="0"/>
                <a:ea typeface="幼圆" panose="02010509060101010101" pitchFamily="49" charset="-122"/>
                <a:sym typeface="+mn-ea"/>
              </a:rPr>
              <a:t>；</a:t>
            </a:r>
            <a:endParaRPr kumimoji="0" lang="en-US" altLang="zh-CN" sz="2800" b="0" i="0" baseline="0" noProof="0" dirty="0">
              <a:ln>
                <a:noFill/>
              </a:ln>
              <a:solidFill>
                <a:schemeClr val="tx1"/>
              </a:solidFill>
              <a:effectLst/>
              <a:uLnTx/>
              <a:uFillTx/>
              <a:latin typeface="Calibri" panose="020F0502020204030204" pitchFamily="34" charset="0"/>
              <a:ea typeface="幼圆" panose="02010509060101010101" pitchFamily="49" charset="-122"/>
              <a:cs typeface="+mn-cs"/>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lang="zh-CN" altLang="zh-CN" sz="2800" noProof="0" dirty="0">
                <a:ln>
                  <a:noFill/>
                </a:ln>
                <a:solidFill>
                  <a:schemeClr val="tx1"/>
                </a:solidFill>
                <a:effectLst/>
                <a:uLnTx/>
                <a:uFillTx/>
                <a:latin typeface="Calibri" panose="020F0502020204030204" pitchFamily="34" charset="0"/>
                <a:ea typeface="幼圆" panose="02010509060101010101" pitchFamily="49" charset="-122"/>
                <a:sym typeface="+mn-ea"/>
              </a:rPr>
              <a:t>中国传统康复技术的特色和优势</a:t>
            </a:r>
            <a:r>
              <a:rPr lang="zh-CN" altLang="en-US" sz="2800" noProof="0" dirty="0">
                <a:ln>
                  <a:noFill/>
                </a:ln>
                <a:solidFill>
                  <a:schemeClr val="tx1"/>
                </a:solidFill>
                <a:effectLst/>
                <a:uLnTx/>
                <a:uFillTx/>
                <a:latin typeface="Calibri" panose="020F0502020204030204" pitchFamily="34" charset="0"/>
                <a:ea typeface="幼圆" panose="02010509060101010101" pitchFamily="49" charset="-122"/>
                <a:sym typeface="+mn-ea"/>
              </a:rPr>
              <a:t>；</a:t>
            </a:r>
            <a:endParaRPr lang="zh-CN" altLang="en-US" sz="2800" noProof="0" dirty="0">
              <a:ln>
                <a:noFill/>
              </a:ln>
              <a:solidFill>
                <a:schemeClr val="tx1"/>
              </a:solidFill>
              <a:effectLst/>
              <a:uLnTx/>
              <a:uFillTx/>
              <a:latin typeface="Calibri" panose="020F0502020204030204" pitchFamily="34" charset="0"/>
              <a:ea typeface="幼圆" panose="02010509060101010101" pitchFamily="49" charset="-122"/>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txBox="1"/>
          <p:nvPr/>
        </p:nvSpPr>
        <p:spPr>
          <a:xfrm>
            <a:off x="1405890" y="719455"/>
            <a:ext cx="8521700" cy="1085215"/>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hangingPunct="1">
              <a:spcBef>
                <a:spcPct val="0"/>
              </a:spcBef>
              <a:buClrTx/>
              <a:buFont typeface="Arial" panose="020B0604020202020204" pitchFamily="34" charset="0"/>
              <a:buNone/>
            </a:pPr>
            <a:r>
              <a:rPr lang="en-US" altLang="ko-KR" sz="3200" dirty="0">
                <a:solidFill>
                  <a:srgbClr val="00000E"/>
                </a:solidFill>
                <a:latin typeface="微软雅黑" panose="020B0503020204020204" charset="-122"/>
                <a:ea typeface="微软雅黑" panose="020B0503020204020204" charset="-122"/>
              </a:rPr>
              <a:t>中国传统康复技术</a:t>
            </a:r>
            <a:r>
              <a:rPr lang="en-US" altLang="ko-KR" sz="4000" b="0" dirty="0">
                <a:solidFill>
                  <a:srgbClr val="00000E"/>
                </a:solidFill>
                <a:latin typeface="微软雅黑" panose="020B0503020204020204" charset="-122"/>
                <a:ea typeface="微软雅黑" panose="020B0503020204020204" charset="-122"/>
              </a:rPr>
              <a:t> </a:t>
            </a:r>
            <a:endParaRPr lang="ko-KR" altLang="en-US" sz="4000" b="0" dirty="0">
              <a:solidFill>
                <a:srgbClr val="00000E"/>
              </a:solidFill>
              <a:latin typeface="微软雅黑" panose="020B0503020204020204" charset="-122"/>
              <a:ea typeface="微软雅黑" panose="020B0503020204020204" charset="-122"/>
            </a:endParaRPr>
          </a:p>
        </p:txBody>
      </p:sp>
      <p:sp>
        <p:nvSpPr>
          <p:cNvPr id="58371" name="文本框 8194"/>
          <p:cNvSpPr txBox="1"/>
          <p:nvPr/>
        </p:nvSpPr>
        <p:spPr>
          <a:xfrm>
            <a:off x="1038860" y="1621155"/>
            <a:ext cx="10083800" cy="6093460"/>
          </a:xfrm>
          <a:prstGeom prst="rect">
            <a:avLst/>
          </a:prstGeom>
          <a:noFill/>
          <a:ln w="9525">
            <a:noFill/>
          </a:ln>
        </p:spPr>
        <p:txBody>
          <a:bodyPr lIns="0" tIns="0" rIns="0" bIns="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hangingPunct="1">
              <a:lnSpc>
                <a:spcPct val="150000"/>
              </a:lnSpc>
              <a:spcBef>
                <a:spcPts val="600"/>
              </a:spcBef>
              <a:buClrTx/>
              <a:buFont typeface="Arial" panose="020B0604020202020204" pitchFamily="34" charset="0"/>
              <a:buNone/>
            </a:pPr>
            <a:r>
              <a:rPr lang="en-US" altLang="ko-KR" sz="2400" b="0" dirty="0">
                <a:solidFill>
                  <a:srgbClr val="00000E"/>
                </a:solidFill>
                <a:latin typeface="微软雅黑" panose="020B0503020204020204" charset="-122"/>
                <a:ea typeface="微软雅黑" panose="020B0503020204020204" charset="-122"/>
              </a:rPr>
              <a:t>  </a:t>
            </a:r>
            <a:r>
              <a:rPr lang="en-US" altLang="ko-KR" sz="2900" b="0" dirty="0">
                <a:solidFill>
                  <a:srgbClr val="00000E"/>
                </a:solidFill>
                <a:uFillTx/>
                <a:latin typeface="微软雅黑" panose="020B0503020204020204" charset="-122"/>
                <a:ea typeface="微软雅黑" panose="020B0503020204020204" charset="-122"/>
              </a:rPr>
              <a:t>“中国传统康复医学”概念，是在20世纪80年代随着现代康复医学传人我国并快速发展之后，在现代“康复”概念和内涵的影响下提出的。</a:t>
            </a:r>
            <a:endParaRPr lang="ko-KR" altLang="en-US" sz="2900" b="0" dirty="0">
              <a:solidFill>
                <a:srgbClr val="00000E"/>
              </a:solidFill>
              <a:uFillTx/>
              <a:latin typeface="微软雅黑" panose="020B0503020204020204" charset="-122"/>
              <a:ea typeface="微软雅黑" panose="020B0503020204020204" charset="-122"/>
            </a:endParaRPr>
          </a:p>
          <a:p>
            <a:pPr marL="342900" lvl="0" indent="-342900" hangingPunct="1">
              <a:lnSpc>
                <a:spcPct val="150000"/>
              </a:lnSpc>
              <a:spcBef>
                <a:spcPts val="700"/>
              </a:spcBef>
              <a:buClrTx/>
              <a:buFont typeface="Arial" panose="020B0604020202020204" pitchFamily="34" charset="0"/>
              <a:buNone/>
            </a:pPr>
            <a:r>
              <a:rPr lang="en-US" altLang="ko-KR" sz="2900" b="0" dirty="0">
                <a:solidFill>
                  <a:srgbClr val="00000E"/>
                </a:solidFill>
                <a:uFillTx/>
                <a:latin typeface="微软雅黑" panose="020B0503020204020204" charset="-122"/>
                <a:ea typeface="微软雅黑" panose="020B0503020204020204" charset="-122"/>
              </a:rPr>
              <a:t>“中国传统康复技术”则是在现代康复治疗技术的概念和内涵的影响下，在我国康复治疗师的培养教育与临床康复工作的过程中提出并发展起来的。包括推拿、针灸、中药内外治法以及太极拳、气功、八段锦等传统医疗康复保健项目。</a:t>
            </a:r>
            <a:r>
              <a:rPr lang="en-US" altLang="ko-KR" sz="2900" b="0" dirty="0">
                <a:solidFill>
                  <a:srgbClr val="00000E"/>
                </a:solidFill>
                <a:uFillTx/>
                <a:ea typeface="Gulim" panose="020B0600000101010101" pitchFamily="34" charset="-127"/>
              </a:rPr>
              <a:t> </a:t>
            </a:r>
            <a:endParaRPr lang="en-US" altLang="ko-KR" sz="2900" b="0" dirty="0">
              <a:solidFill>
                <a:srgbClr val="00000E"/>
              </a:solidFill>
              <a:uFillTx/>
              <a:ea typeface="Gulim" panose="020B0600000101010101" pitchFamily="34" charset="-127"/>
            </a:endParaRPr>
          </a:p>
        </p:txBody>
      </p:sp>
      <p:sp>
        <p:nvSpPr>
          <p:cNvPr id="58372" name="Rectangle 2"/>
          <p:cNvSpPr>
            <a:spLocks noGrp="1"/>
          </p:cNvSpPr>
          <p:nvPr>
            <p:ph type="title" idx="4294967295"/>
          </p:nvPr>
        </p:nvSpPr>
        <p:spPr>
          <a:xfrm>
            <a:off x="1334135" y="-72390"/>
            <a:ext cx="8664575" cy="946150"/>
          </a:xfrm>
        </p:spPr>
        <p:txBody>
          <a:bodyPr vert="horz" wrap="square" lIns="91440" tIns="45720" rIns="91440" bIns="45720" anchor="ctr" anchorCtr="0"/>
          <a:lstStyle/>
          <a:p>
            <a:pPr algn="ctr" eaLnBrk="1" hangingPunct="1"/>
            <a:r>
              <a:rPr lang="zh-CN" altLang="en-US" dirty="0">
                <a:latin typeface="华文中宋" panose="02010600040101010101" pitchFamily="2" charset="-122"/>
                <a:ea typeface="华文中宋" panose="02010600040101010101" pitchFamily="2" charset="-122"/>
              </a:rPr>
              <a:t>    </a:t>
            </a:r>
            <a:r>
              <a:rPr lang="zh-CN" altLang="en-US" sz="3600" b="1" dirty="0">
                <a:solidFill>
                  <a:schemeClr val="tx2"/>
                </a:solidFill>
                <a:uFillTx/>
                <a:latin typeface="微软雅黑" panose="020B0503020204020204" charset="-122"/>
                <a:ea typeface="微软雅黑" panose="020B0503020204020204" charset="-122"/>
              </a:rPr>
              <a:t>任务四 </a:t>
            </a:r>
            <a:r>
              <a:rPr lang="zh-CN" altLang="en-US" sz="3600" b="1" dirty="0">
                <a:solidFill>
                  <a:schemeClr val="tx2"/>
                </a:solidFill>
                <a:latin typeface="微软雅黑" panose="020B0503020204020204" charset="-122"/>
                <a:ea typeface="微软雅黑" panose="020B0503020204020204" charset="-122"/>
                <a:sym typeface="+mn-ea"/>
              </a:rPr>
              <a:t>传统</a:t>
            </a:r>
            <a:r>
              <a:rPr lang="zh-CN" altLang="en-US" sz="3600" b="1" dirty="0">
                <a:solidFill>
                  <a:schemeClr val="tx2"/>
                </a:solidFill>
                <a:uFillTx/>
                <a:latin typeface="微软雅黑" panose="020B0503020204020204" charset="-122"/>
                <a:ea typeface="微软雅黑" panose="020B0503020204020204" charset="-122"/>
              </a:rPr>
              <a:t>康复技术</a:t>
            </a:r>
            <a:endParaRPr lang="zh-CN" altLang="en-US" sz="3600" b="1" dirty="0">
              <a:solidFill>
                <a:schemeClr val="tx2"/>
              </a:solidFill>
              <a:uFillTx/>
              <a:latin typeface="微软雅黑" panose="020B0503020204020204" charset="-122"/>
              <a:ea typeface="微软雅黑" panose="020B050302020402020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占位符 1"/>
          <p:cNvSpPr>
            <a:spLocks noGrp="1"/>
          </p:cNvSpPr>
          <p:nvPr>
            <p:ph type="title" idx="4294967295"/>
          </p:nvPr>
        </p:nvSpPr>
        <p:spPr>
          <a:xfrm>
            <a:off x="0" y="949960"/>
            <a:ext cx="6840855" cy="1351915"/>
          </a:xfrm>
        </p:spPr>
        <p:txBody>
          <a:bodyPr vert="horz" wrap="square" lIns="91440" tIns="45720" rIns="91440" bIns="45720" anchor="ctr" anchorCtr="0"/>
          <a:lstStyle/>
          <a:p>
            <a:r>
              <a:rPr lang="en-US" altLang="ko-KR" sz="3200" dirty="0">
                <a:solidFill>
                  <a:srgbClr val="00000E"/>
                </a:solidFill>
                <a:latin typeface="微软雅黑" panose="020B0503020204020204" charset="-122"/>
                <a:ea typeface="微软雅黑" panose="020B0503020204020204" charset="-122"/>
              </a:rPr>
              <a:t>中医独特理论</a:t>
            </a:r>
            <a:r>
              <a:rPr lang="en-US" altLang="ko-KR" sz="3200" b="0" dirty="0">
                <a:solidFill>
                  <a:srgbClr val="00000E"/>
                </a:solidFill>
                <a:latin typeface="微软雅黑" panose="020B0503020204020204" charset="-122"/>
                <a:ea typeface="微软雅黑" panose="020B0503020204020204" charset="-122"/>
              </a:rPr>
              <a:t>——</a:t>
            </a:r>
            <a:r>
              <a:rPr lang="en-US" altLang="ko-KR" sz="3200" dirty="0">
                <a:solidFill>
                  <a:srgbClr val="00000E"/>
                </a:solidFill>
                <a:latin typeface="微软雅黑" panose="020B0503020204020204" charset="-122"/>
                <a:ea typeface="微软雅黑" panose="020B0503020204020204" charset="-122"/>
              </a:rPr>
              <a:t>经络与腧穴</a:t>
            </a:r>
            <a:endParaRPr lang="ko-KR" altLang="en-US" sz="3200" dirty="0">
              <a:solidFill>
                <a:srgbClr val="00000E"/>
              </a:solidFill>
              <a:latin typeface="微软雅黑" panose="020B0503020204020204" charset="-122"/>
              <a:ea typeface="微软雅黑" panose="020B0503020204020204" charset="-122"/>
            </a:endParaRPr>
          </a:p>
        </p:txBody>
      </p:sp>
      <p:pic>
        <p:nvPicPr>
          <p:cNvPr id="60420" name="图片 3" descr="C:/Users/Lenovo/AppData/Roaming/JisuOffice/ETemp/28716_1882104/fImage18178639741.png"/>
          <p:cNvPicPr/>
          <p:nvPr/>
        </p:nvPicPr>
        <p:blipFill>
          <a:blip r:embed="rId1"/>
          <a:srcRect t="2934" b="2412"/>
          <a:stretch>
            <a:fillRect/>
          </a:stretch>
        </p:blipFill>
        <p:spPr>
          <a:xfrm>
            <a:off x="2062163" y="2071688"/>
            <a:ext cx="3486150" cy="3925887"/>
          </a:xfrm>
          <a:prstGeom prst="rect">
            <a:avLst/>
          </a:prstGeom>
          <a:noFill/>
          <a:ln w="0">
            <a:noFill/>
          </a:ln>
        </p:spPr>
      </p:pic>
      <p:pic>
        <p:nvPicPr>
          <p:cNvPr id="60421" name="图片 4" descr="C:/Users/Lenovo/AppData/Roaming/JisuOffice/ETemp/28716_1882104/fImage899534008467.png"/>
          <p:cNvPicPr/>
          <p:nvPr/>
        </p:nvPicPr>
        <p:blipFill>
          <a:blip r:embed="rId2"/>
          <a:stretch>
            <a:fillRect/>
          </a:stretch>
        </p:blipFill>
        <p:spPr>
          <a:xfrm>
            <a:off x="6511925" y="2028825"/>
            <a:ext cx="3106738" cy="4094163"/>
          </a:xfrm>
          <a:prstGeom prst="rect">
            <a:avLst/>
          </a:prstGeom>
          <a:noFill/>
          <a:ln w="0">
            <a:noFill/>
          </a:ln>
        </p:spPr>
      </p:pic>
      <p:sp>
        <p:nvSpPr>
          <p:cNvPr id="6" name="Rectangle 2"/>
          <p:cNvSpPr txBox="1">
            <a:spLocks noChangeArrowheads="1"/>
          </p:cNvSpPr>
          <p:nvPr/>
        </p:nvSpPr>
        <p:spPr bwMode="auto">
          <a:xfrm>
            <a:off x="1553845" y="-136207"/>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占位符 1"/>
          <p:cNvSpPr>
            <a:spLocks noGrp="1"/>
          </p:cNvSpPr>
          <p:nvPr>
            <p:ph type="title" idx="4294967295"/>
          </p:nvPr>
        </p:nvSpPr>
        <p:spPr>
          <a:xfrm>
            <a:off x="1028700" y="1005205"/>
            <a:ext cx="5308600" cy="601980"/>
          </a:xfrm>
        </p:spPr>
        <p:txBody>
          <a:bodyPr vert="horz" wrap="square" lIns="91440" tIns="45720" rIns="91440" bIns="45720" anchor="ctr" anchorCtr="0">
            <a:normAutofit/>
          </a:bodyPr>
          <a:lstStyle/>
          <a:p>
            <a:pPr algn="l"/>
            <a:r>
              <a:rPr lang="en-US" altLang="ko-KR" sz="3555" dirty="0">
                <a:solidFill>
                  <a:srgbClr val="00000E"/>
                </a:solidFill>
                <a:uFillTx/>
                <a:latin typeface="微软雅黑" panose="020B0503020204020204" charset="-122"/>
                <a:ea typeface="微软雅黑" panose="020B0503020204020204" charset="-122"/>
              </a:rPr>
              <a:t>中药常识</a:t>
            </a:r>
            <a:endParaRPr lang="en-US" altLang="ko-KR" sz="3555" dirty="0">
              <a:solidFill>
                <a:srgbClr val="00000E"/>
              </a:solidFill>
              <a:uFillTx/>
              <a:latin typeface="微软雅黑" panose="020B0503020204020204" charset="-122"/>
              <a:ea typeface="微软雅黑" panose="020B0503020204020204" charset="-122"/>
            </a:endParaRPr>
          </a:p>
        </p:txBody>
      </p:sp>
      <p:sp>
        <p:nvSpPr>
          <p:cNvPr id="61444" name="文本框 3"/>
          <p:cNvSpPr txBox="1"/>
          <p:nvPr/>
        </p:nvSpPr>
        <p:spPr>
          <a:xfrm>
            <a:off x="2303463" y="1773238"/>
            <a:ext cx="6723062" cy="887412"/>
          </a:xfrm>
          <a:prstGeom prst="rect">
            <a:avLst/>
          </a:prstGeom>
          <a:noFill/>
          <a:ln w="9525">
            <a:noFill/>
          </a:ln>
        </p:spPr>
        <p:txBody>
          <a:bodyPr lIns="0" tIns="0" rIns="0" bIns="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342900" lvl="0" indent="-342900" eaLnBrk="1" hangingPunct="1">
              <a:lnSpc>
                <a:spcPct val="90000"/>
              </a:lnSpc>
              <a:spcBef>
                <a:spcPts val="700"/>
              </a:spcBef>
              <a:buClrTx/>
              <a:buFont typeface="Arial" panose="020B0604020202020204" pitchFamily="34" charset="0"/>
              <a:buNone/>
            </a:pPr>
            <a:r>
              <a:rPr lang="en-US" altLang="ko-KR" sz="3200" b="0" dirty="0">
                <a:solidFill>
                  <a:srgbClr val="000000"/>
                </a:solidFill>
                <a:latin typeface="微软雅黑" panose="020B0503020204020204" charset="-122"/>
                <a:ea typeface="微软雅黑" panose="020B0503020204020204" charset="-122"/>
              </a:rPr>
              <a:t>  </a:t>
            </a:r>
            <a:r>
              <a:rPr lang="en-US" altLang="ko-KR" sz="3000" b="0" dirty="0">
                <a:solidFill>
                  <a:srgbClr val="000000"/>
                </a:solidFill>
                <a:uFillTx/>
                <a:latin typeface="微软雅黑" panose="020B0503020204020204" charset="-122"/>
                <a:ea typeface="微软雅黑" panose="020B0503020204020204" charset="-122"/>
              </a:rPr>
              <a:t>中药（中草药、中药饮片药材、中成药）、方剂（不同剂型）、使用方法 </a:t>
            </a:r>
            <a:r>
              <a:rPr lang="en-US" altLang="ko-KR" sz="3000" b="0" dirty="0">
                <a:solidFill>
                  <a:srgbClr val="000000"/>
                </a:solidFill>
                <a:uFillTx/>
                <a:latin typeface="楷体_GB2312" panose="02010609030101010101" charset="-122"/>
                <a:ea typeface="楷体_GB2312" panose="02010609030101010101" charset="-122"/>
              </a:rPr>
              <a:t> </a:t>
            </a:r>
            <a:endParaRPr lang="en-US" altLang="ko-KR" sz="3000" b="0" dirty="0">
              <a:solidFill>
                <a:srgbClr val="000000"/>
              </a:solidFill>
              <a:uFillTx/>
              <a:latin typeface="楷体_GB2312" panose="02010609030101010101" charset="-122"/>
              <a:ea typeface="楷体_GB2312" panose="02010609030101010101" charset="-122"/>
            </a:endParaRPr>
          </a:p>
        </p:txBody>
      </p:sp>
      <p:grpSp>
        <p:nvGrpSpPr>
          <p:cNvPr id="61445" name="组合 29704"/>
          <p:cNvGrpSpPr/>
          <p:nvPr/>
        </p:nvGrpSpPr>
        <p:grpSpPr>
          <a:xfrm>
            <a:off x="3016250" y="3535363"/>
            <a:ext cx="2190750" cy="2233612"/>
            <a:chOff x="1492250" y="3535045"/>
            <a:chExt cx="2191385" cy="2234565"/>
          </a:xfrm>
        </p:grpSpPr>
        <p:pic>
          <p:nvPicPr>
            <p:cNvPr id="61448" name="图片 29705" descr="C:/Users/Lenovo/AppData/Roaming/JisuOffice/ETemp/28716_1882104/fImage748244026334.jpeg"/>
            <p:cNvPicPr/>
            <p:nvPr/>
          </p:nvPicPr>
          <p:blipFill>
            <a:blip r:embed="rId1"/>
            <a:srcRect t="3075" b="54005"/>
            <a:stretch>
              <a:fillRect/>
            </a:stretch>
          </p:blipFill>
          <p:spPr>
            <a:xfrm>
              <a:off x="1492250" y="3535045"/>
              <a:ext cx="2192020" cy="1160145"/>
            </a:xfrm>
            <a:prstGeom prst="rect">
              <a:avLst/>
            </a:prstGeom>
            <a:noFill/>
            <a:ln w="9525">
              <a:noFill/>
            </a:ln>
          </p:spPr>
        </p:pic>
        <p:pic>
          <p:nvPicPr>
            <p:cNvPr id="61449" name="图片 29706" descr="C:/Users/Lenovo/AppData/Roaming/JisuOffice/ETemp/28716_1882104/fImage748244036500.jpeg"/>
            <p:cNvPicPr/>
            <p:nvPr/>
          </p:nvPicPr>
          <p:blipFill>
            <a:blip r:embed="rId1"/>
            <a:srcRect l="-2" t="53667" b="6488"/>
            <a:stretch>
              <a:fillRect/>
            </a:stretch>
          </p:blipFill>
          <p:spPr>
            <a:xfrm>
              <a:off x="1492250" y="4693920"/>
              <a:ext cx="2192020" cy="1076325"/>
            </a:xfrm>
            <a:prstGeom prst="rect">
              <a:avLst/>
            </a:prstGeom>
            <a:noFill/>
            <a:ln w="9525">
              <a:noFill/>
            </a:ln>
          </p:spPr>
        </p:pic>
      </p:grpSp>
      <p:pic>
        <p:nvPicPr>
          <p:cNvPr id="61446" name="图片 29707"/>
          <p:cNvPicPr/>
          <p:nvPr/>
        </p:nvPicPr>
        <p:blipFill>
          <a:blip r:embed="rId2"/>
          <a:stretch>
            <a:fillRect/>
          </a:stretch>
        </p:blipFill>
        <p:spPr>
          <a:xfrm>
            <a:off x="6091238" y="3424238"/>
            <a:ext cx="3346450" cy="2459037"/>
          </a:xfrm>
          <a:prstGeom prst="rect">
            <a:avLst/>
          </a:prstGeom>
          <a:noFill/>
          <a:ln w="0">
            <a:noFill/>
          </a:ln>
        </p:spPr>
      </p:pic>
      <p:sp>
        <p:nvSpPr>
          <p:cNvPr id="11" name="Rectangle 2"/>
          <p:cNvSpPr txBox="1">
            <a:spLocks noChangeArrowheads="1"/>
          </p:cNvSpPr>
          <p:nvPr/>
        </p:nvSpPr>
        <p:spPr bwMode="auto">
          <a:xfrm>
            <a:off x="1774825" y="-107632"/>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kern="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en-US" altLang="zh-CN" b="1" i="0" kern="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2"/>
          <p:cNvSpPr>
            <a:spLocks noGrp="1"/>
          </p:cNvSpPr>
          <p:nvPr>
            <p:ph idx="4294967295"/>
          </p:nvPr>
        </p:nvSpPr>
        <p:spPr>
          <a:xfrm>
            <a:off x="0" y="1371600"/>
            <a:ext cx="8229600" cy="4756150"/>
          </a:xfrm>
        </p:spPr>
        <p:txBody>
          <a:bodyPr vert="horz" wrap="square" lIns="91440" tIns="45720" rIns="91440" bIns="45720" anchor="t" anchorCtr="0"/>
          <a:lstStyle/>
          <a:p>
            <a:pPr>
              <a:spcBef>
                <a:spcPts val="700"/>
              </a:spcBef>
              <a:buClr>
                <a:srgbClr val="3B5AB1"/>
              </a:buClr>
            </a:pPr>
            <a:r>
              <a:rPr lang="en-US" altLang="ko-KR" sz="3400" dirty="0">
                <a:solidFill>
                  <a:srgbClr val="00000E"/>
                </a:solidFill>
                <a:uFillTx/>
                <a:latin typeface="微软雅黑" panose="020B0503020204020204" charset="-122"/>
                <a:ea typeface="微软雅黑" panose="020B0503020204020204" charset="-122"/>
              </a:rPr>
              <a:t>常用中药（植物类）</a:t>
            </a:r>
            <a:endParaRPr lang="en-US" altLang="ko-KR" sz="3400" dirty="0">
              <a:solidFill>
                <a:srgbClr val="00000E"/>
              </a:solidFill>
              <a:uFillTx/>
              <a:latin typeface="微软雅黑" panose="020B0503020204020204" charset="-122"/>
              <a:ea typeface="微软雅黑" panose="020B0503020204020204" charset="-122"/>
            </a:endParaRPr>
          </a:p>
        </p:txBody>
      </p:sp>
      <p:pic>
        <p:nvPicPr>
          <p:cNvPr id="62467" name="内容占位符 3"/>
          <p:cNvPicPr/>
          <p:nvPr/>
        </p:nvPicPr>
        <p:blipFill>
          <a:blip r:embed="rId1"/>
          <a:stretch>
            <a:fillRect/>
          </a:stretch>
        </p:blipFill>
        <p:spPr>
          <a:xfrm>
            <a:off x="2735580" y="2279650"/>
            <a:ext cx="2533015" cy="3456305"/>
          </a:xfrm>
          <a:prstGeom prst="rect">
            <a:avLst/>
          </a:prstGeom>
          <a:noFill/>
          <a:ln w="0">
            <a:noFill/>
          </a:ln>
        </p:spPr>
      </p:pic>
      <p:pic>
        <p:nvPicPr>
          <p:cNvPr id="62468" name="内容占位符 4" descr="C:/Users/Lenovo/AppData/Roaming/JisuOffice/ETemp/28716_1882104/fImage200734131478.jpeg"/>
          <p:cNvPicPr/>
          <p:nvPr/>
        </p:nvPicPr>
        <p:blipFill>
          <a:blip r:embed="rId2"/>
          <a:srcRect r="8752"/>
          <a:stretch>
            <a:fillRect/>
          </a:stretch>
        </p:blipFill>
        <p:spPr>
          <a:xfrm>
            <a:off x="6151880" y="2223135"/>
            <a:ext cx="3495675" cy="3273425"/>
          </a:xfrm>
          <a:prstGeom prst="rect">
            <a:avLst/>
          </a:prstGeom>
          <a:noFill/>
          <a:ln w="0">
            <a:noFill/>
          </a:ln>
        </p:spPr>
      </p:pic>
      <p:sp>
        <p:nvSpPr>
          <p:cNvPr id="6" name="Rectangle 2"/>
          <p:cNvSpPr txBox="1">
            <a:spLocks noChangeArrowheads="1"/>
          </p:cNvSpPr>
          <p:nvPr/>
        </p:nvSpPr>
        <p:spPr bwMode="auto">
          <a:xfrm>
            <a:off x="1461135" y="-96837"/>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sz="3200"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sz="3200" dirty="0">
                <a:solidFill>
                  <a:schemeClr val="tx2"/>
                </a:solidFill>
                <a:latin typeface="微软雅黑" panose="020B0503020204020204" charset="-122"/>
                <a:ea typeface="微软雅黑" panose="020B0503020204020204" charset="-122"/>
                <a:sym typeface="+mn-ea"/>
              </a:rPr>
              <a:t>传统</a:t>
            </a:r>
            <a:r>
              <a:rPr kumimoji="0" lang="zh-CN" altLang="en-US" sz="3200" b="1" i="0" u="none" strike="noStrike" kern="0" cap="none" spc="0" normalizeH="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en-US" altLang="zh-CN" sz="3600" b="1"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占位符 1"/>
          <p:cNvSpPr>
            <a:spLocks noGrp="1"/>
          </p:cNvSpPr>
          <p:nvPr>
            <p:ph type="title" idx="4294967295"/>
          </p:nvPr>
        </p:nvSpPr>
        <p:spPr>
          <a:xfrm>
            <a:off x="0" y="1160780"/>
            <a:ext cx="7924800" cy="944245"/>
          </a:xfrm>
        </p:spPr>
        <p:txBody>
          <a:bodyPr vert="horz" wrap="square" lIns="91440" tIns="45720" rIns="91440" bIns="45720" anchor="ctr" anchorCtr="0"/>
          <a:lstStyle/>
          <a:p>
            <a:pPr algn="l"/>
            <a:r>
              <a:rPr lang="en-US" altLang="ko-KR" dirty="0">
                <a:solidFill>
                  <a:srgbClr val="00000E"/>
                </a:solidFill>
                <a:latin typeface="微软雅黑" panose="020B0503020204020204" charset="-122"/>
                <a:ea typeface="微软雅黑" panose="020B0503020204020204" charset="-122"/>
              </a:rPr>
              <a:t>常用中药</a:t>
            </a:r>
            <a:r>
              <a:rPr lang="en-US" altLang="ko-KR" sz="3200" dirty="0">
                <a:solidFill>
                  <a:srgbClr val="00000E"/>
                </a:solidFill>
                <a:latin typeface="微软雅黑" panose="020B0503020204020204" charset="-122"/>
                <a:ea typeface="微软雅黑" panose="020B0503020204020204" charset="-122"/>
              </a:rPr>
              <a:t>（动物类及名贵药材)</a:t>
            </a:r>
            <a:endParaRPr lang="ko-KR" altLang="en-US" sz="3200" dirty="0">
              <a:solidFill>
                <a:srgbClr val="00000E"/>
              </a:solidFill>
              <a:latin typeface="微软雅黑" panose="020B0503020204020204" charset="-122"/>
              <a:ea typeface="微软雅黑" panose="020B0503020204020204" charset="-122"/>
            </a:endParaRPr>
          </a:p>
        </p:txBody>
      </p:sp>
      <p:pic>
        <p:nvPicPr>
          <p:cNvPr id="63492" name="图片 3"/>
          <p:cNvPicPr/>
          <p:nvPr/>
        </p:nvPicPr>
        <p:blipFill>
          <a:blip r:embed="rId1"/>
          <a:stretch>
            <a:fillRect/>
          </a:stretch>
        </p:blipFill>
        <p:spPr>
          <a:xfrm>
            <a:off x="2052638" y="1908175"/>
            <a:ext cx="4043362" cy="4041775"/>
          </a:xfrm>
          <a:prstGeom prst="rect">
            <a:avLst/>
          </a:prstGeom>
          <a:noFill/>
          <a:ln w="9525">
            <a:noFill/>
          </a:ln>
        </p:spPr>
      </p:pic>
      <p:pic>
        <p:nvPicPr>
          <p:cNvPr id="63493" name="内容占位符 4" descr="C:/Users/Lenovo/AppData/Roaming/JisuOffice/ETemp/28716_1882104/fImage139314288145.jpeg"/>
          <p:cNvPicPr/>
          <p:nvPr/>
        </p:nvPicPr>
        <p:blipFill>
          <a:blip r:embed="rId2"/>
          <a:stretch>
            <a:fillRect/>
          </a:stretch>
        </p:blipFill>
        <p:spPr>
          <a:xfrm>
            <a:off x="6870700" y="1800225"/>
            <a:ext cx="2940050" cy="2192338"/>
          </a:xfrm>
          <a:prstGeom prst="rect">
            <a:avLst/>
          </a:prstGeom>
          <a:noFill/>
          <a:ln w="0">
            <a:noFill/>
          </a:ln>
        </p:spPr>
      </p:pic>
      <p:pic>
        <p:nvPicPr>
          <p:cNvPr id="63494" name="内容占位符 6" descr="C:/Users/Lenovo/AppData/Roaming/JisuOffice/ETemp/28716_1882104/fImage167114346827.jpeg"/>
          <p:cNvPicPr/>
          <p:nvPr/>
        </p:nvPicPr>
        <p:blipFill>
          <a:blip r:embed="rId3"/>
          <a:stretch>
            <a:fillRect/>
          </a:stretch>
        </p:blipFill>
        <p:spPr>
          <a:xfrm>
            <a:off x="6873875" y="4089400"/>
            <a:ext cx="2757488" cy="2249488"/>
          </a:xfrm>
          <a:prstGeom prst="rect">
            <a:avLst/>
          </a:prstGeom>
          <a:noFill/>
          <a:ln w="0">
            <a:noFill/>
          </a:ln>
        </p:spPr>
      </p:pic>
      <p:sp>
        <p:nvSpPr>
          <p:cNvPr id="7" name="Rectangle 2"/>
          <p:cNvSpPr txBox="1">
            <a:spLocks noChangeArrowheads="1"/>
          </p:cNvSpPr>
          <p:nvPr/>
        </p:nvSpPr>
        <p:spPr bwMode="auto">
          <a:xfrm>
            <a:off x="1591945" y="-131127"/>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kern="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en-US" altLang="zh-CN" b="1" i="0" kern="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文本占位符 1"/>
          <p:cNvSpPr>
            <a:spLocks noGrp="1"/>
          </p:cNvSpPr>
          <p:nvPr>
            <p:ph type="title" idx="4294967295"/>
          </p:nvPr>
        </p:nvSpPr>
        <p:spPr>
          <a:xfrm>
            <a:off x="688975" y="789305"/>
            <a:ext cx="4916805" cy="946150"/>
          </a:xfrm>
        </p:spPr>
        <p:txBody>
          <a:bodyPr vert="horz" wrap="square" lIns="91440" tIns="45720" rIns="91440" bIns="45720" anchor="ctr" anchorCtr="0"/>
          <a:lstStyle/>
          <a:p>
            <a:pPr algn="l"/>
            <a:r>
              <a:rPr lang="en-US" altLang="ko-KR" sz="3200" dirty="0">
                <a:solidFill>
                  <a:srgbClr val="00000E"/>
                </a:solidFill>
                <a:latin typeface="微软雅黑" panose="020B0503020204020204" charset="-122"/>
                <a:ea typeface="微软雅黑" panose="020B0503020204020204" charset="-122"/>
              </a:rPr>
              <a:t>传统康复技术</a:t>
            </a:r>
            <a:endParaRPr lang="ko-KR" altLang="en-US" sz="3200" dirty="0">
              <a:solidFill>
                <a:srgbClr val="00000E"/>
              </a:solidFill>
              <a:latin typeface="微软雅黑" panose="020B0503020204020204" charset="-122"/>
              <a:ea typeface="微软雅黑" panose="020B0503020204020204" charset="-122"/>
            </a:endParaRPr>
          </a:p>
        </p:txBody>
      </p:sp>
      <p:sp>
        <p:nvSpPr>
          <p:cNvPr id="64515" name="内容占位符 2"/>
          <p:cNvSpPr>
            <a:spLocks noGrp="1"/>
          </p:cNvSpPr>
          <p:nvPr>
            <p:ph idx="4294967295"/>
          </p:nvPr>
        </p:nvSpPr>
        <p:spPr>
          <a:xfrm>
            <a:off x="854710" y="1945005"/>
            <a:ext cx="2282825" cy="4537075"/>
          </a:xfrm>
        </p:spPr>
        <p:txBody>
          <a:bodyPr vert="horz" wrap="square" lIns="91440" tIns="45720" rIns="91440" bIns="45720" anchor="t" anchorCtr="0"/>
          <a:lstStyle/>
          <a:p>
            <a:pPr marL="0" indent="0">
              <a:spcBef>
                <a:spcPts val="700"/>
              </a:spcBef>
              <a:buClr>
                <a:srgbClr val="3B5AB1"/>
              </a:buClr>
              <a:buNone/>
            </a:pPr>
            <a:r>
              <a:rPr lang="en-US" altLang="ko-KR" dirty="0">
                <a:solidFill>
                  <a:srgbClr val="000000"/>
                </a:solidFill>
                <a:latin typeface="微软雅黑" panose="020B0503020204020204" charset="-122"/>
                <a:ea typeface="微软雅黑" panose="020B0503020204020204" charset="-122"/>
              </a:rPr>
              <a:t>       </a:t>
            </a:r>
            <a:endParaRPr lang="ko-KR" altLang="en-US" sz="320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ko-KR" altLang="en-US" dirty="0">
                <a:solidFill>
                  <a:srgbClr val="000000"/>
                </a:solidFill>
                <a:uFillTx/>
                <a:latin typeface="微软雅黑" panose="020B0503020204020204" charset="-122"/>
                <a:ea typeface="微软雅黑" panose="020B0503020204020204" charset="-122"/>
              </a:rPr>
              <a:t> </a:t>
            </a:r>
            <a:r>
              <a:rPr lang="en-US" altLang="ko-KR" sz="3000" b="0" dirty="0">
                <a:solidFill>
                  <a:srgbClr val="000000"/>
                </a:solidFill>
                <a:uFillTx/>
                <a:latin typeface="微软雅黑" panose="020B0503020204020204" charset="-122"/>
                <a:ea typeface="微软雅黑" panose="020B0503020204020204" charset="-122"/>
              </a:rPr>
              <a:t>1</a:t>
            </a:r>
            <a:r>
              <a:rPr lang="en-US" altLang="ko-KR" sz="3000" dirty="0">
                <a:solidFill>
                  <a:srgbClr val="000000"/>
                </a:solidFill>
                <a:uFillTx/>
                <a:latin typeface="微软雅黑" panose="020B0503020204020204" charset="-122"/>
                <a:ea typeface="微软雅黑" panose="020B0503020204020204" charset="-122"/>
              </a:rPr>
              <a:t>.</a:t>
            </a:r>
            <a:r>
              <a:rPr lang="en-US" altLang="ko-KR" sz="3000" b="0" dirty="0">
                <a:solidFill>
                  <a:srgbClr val="000000"/>
                </a:solidFill>
                <a:uFillTx/>
                <a:latin typeface="微软雅黑" panose="020B0503020204020204" charset="-122"/>
                <a:ea typeface="微软雅黑" panose="020B0503020204020204" charset="-122"/>
              </a:rPr>
              <a:t> 针刺</a:t>
            </a:r>
            <a:endParaRPr lang="ko-KR" altLang="en-US" sz="30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3000" b="0" dirty="0">
                <a:solidFill>
                  <a:srgbClr val="000000"/>
                </a:solidFill>
                <a:uFillTx/>
                <a:latin typeface="微软雅黑" panose="020B0503020204020204" charset="-122"/>
                <a:ea typeface="微软雅黑" panose="020B0503020204020204" charset="-122"/>
              </a:rPr>
              <a:t> 2. 灸法</a:t>
            </a:r>
            <a:endParaRPr lang="ko-KR" altLang="en-US" sz="30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3000" b="0" dirty="0">
                <a:solidFill>
                  <a:srgbClr val="000000"/>
                </a:solidFill>
                <a:uFillTx/>
                <a:latin typeface="微软雅黑" panose="020B0503020204020204" charset="-122"/>
                <a:ea typeface="微软雅黑" panose="020B0503020204020204" charset="-122"/>
              </a:rPr>
              <a:t> 3. 推拿按摩</a:t>
            </a:r>
            <a:endParaRPr lang="ko-KR" altLang="en-US" sz="30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3000" b="0" dirty="0">
                <a:solidFill>
                  <a:srgbClr val="000000"/>
                </a:solidFill>
                <a:uFillTx/>
                <a:latin typeface="微软雅黑" panose="020B0503020204020204" charset="-122"/>
                <a:ea typeface="微软雅黑" panose="020B0503020204020204" charset="-122"/>
              </a:rPr>
              <a:t> 4. 拔罐法           </a:t>
            </a:r>
            <a:endParaRPr lang="ko-KR" altLang="en-US" sz="30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3000" b="0" dirty="0">
                <a:solidFill>
                  <a:srgbClr val="000000"/>
                </a:solidFill>
                <a:uFillTx/>
                <a:latin typeface="微软雅黑" panose="020B0503020204020204" charset="-122"/>
                <a:ea typeface="微软雅黑" panose="020B0503020204020204" charset="-122"/>
              </a:rPr>
              <a:t> 5. 刮痧法</a:t>
            </a:r>
            <a:endParaRPr lang="ko-KR" altLang="en-US" sz="30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3000" b="0" dirty="0">
                <a:solidFill>
                  <a:srgbClr val="000000"/>
                </a:solidFill>
                <a:uFillTx/>
                <a:latin typeface="微软雅黑" panose="020B0503020204020204" charset="-122"/>
                <a:ea typeface="微软雅黑" panose="020B0503020204020204" charset="-122"/>
              </a:rPr>
              <a:t> 6. 熏洗法</a:t>
            </a:r>
            <a:endParaRPr lang="en-US" altLang="ko-KR" sz="3000" b="0" dirty="0">
              <a:solidFill>
                <a:srgbClr val="000000"/>
              </a:solidFill>
              <a:uFillTx/>
              <a:latin typeface="微软雅黑" panose="020B0503020204020204" charset="-122"/>
              <a:ea typeface="微软雅黑" panose="020B0503020204020204" charset="-122"/>
            </a:endParaRPr>
          </a:p>
        </p:txBody>
      </p:sp>
      <p:pic>
        <p:nvPicPr>
          <p:cNvPr id="64516" name="内容占位符 3"/>
          <p:cNvPicPr/>
          <p:nvPr/>
        </p:nvPicPr>
        <p:blipFill>
          <a:blip r:embed="rId1"/>
          <a:stretch>
            <a:fillRect/>
          </a:stretch>
        </p:blipFill>
        <p:spPr>
          <a:xfrm>
            <a:off x="4587875" y="1800225"/>
            <a:ext cx="5772150" cy="4327525"/>
          </a:xfrm>
          <a:prstGeom prst="rect">
            <a:avLst/>
          </a:prstGeom>
          <a:noFill/>
          <a:ln w="0">
            <a:noFill/>
          </a:ln>
        </p:spPr>
      </p:pic>
      <p:sp>
        <p:nvSpPr>
          <p:cNvPr id="7" name="Rectangle 2"/>
          <p:cNvSpPr txBox="1">
            <a:spLocks noChangeArrowheads="1"/>
          </p:cNvSpPr>
          <p:nvPr/>
        </p:nvSpPr>
        <p:spPr bwMode="auto">
          <a:xfrm>
            <a:off x="1600200" y="-95567"/>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065821" y="2413337"/>
            <a:ext cx="8060358" cy="1014730"/>
          </a:xfrm>
          <a:prstGeom prst="rect">
            <a:avLst/>
          </a:prstGeom>
          <a:noFill/>
          <a:ln>
            <a:noFill/>
          </a:ln>
        </p:spPr>
        <p:txBody>
          <a:bodyPr wrap="square" rtlCol="0" anchor="t">
            <a:spAutoFit/>
          </a:bodyPr>
          <a:lstStyle/>
          <a:p>
            <a:pPr algn="ct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r>
              <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物理治疗</a:t>
            </a:r>
            <a:endParaRPr lang="zh-CN" altLang="zh-CN" sz="60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9" name="内容占位符 3"/>
          <p:cNvPicPr/>
          <p:nvPr/>
        </p:nvPicPr>
        <p:blipFill>
          <a:blip r:embed="rId1"/>
          <a:stretch>
            <a:fillRect/>
          </a:stretch>
        </p:blipFill>
        <p:spPr>
          <a:xfrm>
            <a:off x="2305050" y="1603375"/>
            <a:ext cx="3398838" cy="4533900"/>
          </a:xfrm>
          <a:prstGeom prst="rect">
            <a:avLst/>
          </a:prstGeom>
          <a:noFill/>
          <a:ln w="0">
            <a:noFill/>
          </a:ln>
        </p:spPr>
      </p:pic>
      <p:pic>
        <p:nvPicPr>
          <p:cNvPr id="65540" name="内容占位符 4" descr="C:/Users/Lenovo/AppData/Roaming/JisuOffice/ETemp/28716_1882104/fImage405734432995.jpeg"/>
          <p:cNvPicPr/>
          <p:nvPr/>
        </p:nvPicPr>
        <p:blipFill>
          <a:blip r:embed="rId2"/>
          <a:stretch>
            <a:fillRect/>
          </a:stretch>
        </p:blipFill>
        <p:spPr>
          <a:xfrm>
            <a:off x="6283325" y="1603375"/>
            <a:ext cx="3275013" cy="2190750"/>
          </a:xfrm>
          <a:prstGeom prst="rect">
            <a:avLst/>
          </a:prstGeom>
          <a:noFill/>
          <a:ln w="0">
            <a:noFill/>
          </a:ln>
        </p:spPr>
      </p:pic>
      <p:pic>
        <p:nvPicPr>
          <p:cNvPr id="65541" name="内容占位符 5"/>
          <p:cNvPicPr/>
          <p:nvPr/>
        </p:nvPicPr>
        <p:blipFill>
          <a:blip r:embed="rId3"/>
          <a:stretch>
            <a:fillRect/>
          </a:stretch>
        </p:blipFill>
        <p:spPr>
          <a:xfrm>
            <a:off x="6273800" y="4041775"/>
            <a:ext cx="3282950" cy="2190750"/>
          </a:xfrm>
          <a:prstGeom prst="rect">
            <a:avLst/>
          </a:prstGeom>
          <a:noFill/>
          <a:ln w="0">
            <a:noFill/>
          </a:ln>
        </p:spPr>
      </p:pic>
      <p:sp>
        <p:nvSpPr>
          <p:cNvPr id="65542" name="Rectangle 2"/>
          <p:cNvSpPr>
            <a:spLocks noGrp="1"/>
          </p:cNvSpPr>
          <p:nvPr>
            <p:ph type="title" idx="4294967295"/>
          </p:nvPr>
        </p:nvSpPr>
        <p:spPr>
          <a:xfrm>
            <a:off x="1560830" y="-104140"/>
            <a:ext cx="7924800" cy="944880"/>
          </a:xfrm>
        </p:spPr>
        <p:txBody>
          <a:bodyPr vert="horz" wrap="square" lIns="91440" tIns="45720" rIns="91440" bIns="45720" anchor="ctr" anchorCtr="0"/>
          <a:lstStyle/>
          <a:p>
            <a:pPr algn="ctr" eaLnBrk="1" hangingPunct="1"/>
            <a:r>
              <a:rPr lang="zh-CN" altLang="en-US" dirty="0">
                <a:latin typeface="华文中宋" panose="02010600040101010101" pitchFamily="2" charset="-122"/>
                <a:ea typeface="华文中宋" panose="02010600040101010101" pitchFamily="2" charset="-122"/>
              </a:rPr>
              <a:t>    </a:t>
            </a:r>
            <a:r>
              <a:rPr lang="zh-CN" altLang="en-US" sz="3600" b="1" dirty="0">
                <a:solidFill>
                  <a:schemeClr val="tx2"/>
                </a:solidFill>
                <a:uFillTx/>
                <a:latin typeface="微软雅黑" panose="020B0503020204020204" charset="-122"/>
                <a:ea typeface="微软雅黑" panose="020B0503020204020204" charset="-122"/>
              </a:rPr>
              <a:t>任务四 </a:t>
            </a:r>
            <a:r>
              <a:rPr lang="zh-CN" altLang="en-US" sz="3600" b="1" dirty="0">
                <a:solidFill>
                  <a:schemeClr val="tx2"/>
                </a:solidFill>
                <a:latin typeface="微软雅黑" panose="020B0503020204020204" charset="-122"/>
                <a:ea typeface="微软雅黑" panose="020B0503020204020204" charset="-122"/>
                <a:sym typeface="+mn-ea"/>
              </a:rPr>
              <a:t>传统</a:t>
            </a:r>
            <a:r>
              <a:rPr lang="zh-CN" altLang="en-US" sz="3600" b="1" dirty="0">
                <a:solidFill>
                  <a:schemeClr val="tx2"/>
                </a:solidFill>
                <a:uFillTx/>
                <a:latin typeface="微软雅黑" panose="020B0503020204020204" charset="-122"/>
                <a:ea typeface="微软雅黑" panose="020B0503020204020204" charset="-122"/>
              </a:rPr>
              <a:t>康复技术</a:t>
            </a:r>
            <a:endParaRPr lang="zh-CN" altLang="en-US" sz="3600" b="1" dirty="0">
              <a:solidFill>
                <a:schemeClr val="tx2"/>
              </a:solidFill>
              <a:uFillTx/>
              <a:latin typeface="微软雅黑" panose="020B0503020204020204" charset="-122"/>
              <a:ea typeface="微软雅黑" panose="020B050302020402020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占位符 1"/>
          <p:cNvSpPr>
            <a:spLocks noGrp="1"/>
          </p:cNvSpPr>
          <p:nvPr>
            <p:ph type="title" idx="4294967295"/>
          </p:nvPr>
        </p:nvSpPr>
        <p:spPr>
          <a:xfrm>
            <a:off x="304800" y="984250"/>
            <a:ext cx="8257540" cy="1007745"/>
          </a:xfrm>
        </p:spPr>
        <p:txBody>
          <a:bodyPr vert="horz" wrap="square" lIns="91440" tIns="45720" rIns="91440" bIns="45720" anchor="ctr" anchorCtr="0">
            <a:normAutofit fontScale="90000"/>
          </a:bodyPr>
          <a:lstStyle/>
          <a:p>
            <a:pPr algn="l">
              <a:buNone/>
            </a:pPr>
            <a:r>
              <a:rPr lang="en-US" altLang="ko-KR" sz="3200" dirty="0">
                <a:solidFill>
                  <a:srgbClr val="00000E"/>
                </a:solidFill>
                <a:latin typeface="微软雅黑" panose="020B0503020204020204" charset="-122"/>
                <a:ea typeface="微软雅黑" panose="020B0503020204020204" charset="-122"/>
              </a:rPr>
              <a:t> </a:t>
            </a:r>
            <a:r>
              <a:rPr lang="en-US" altLang="ko-KR" sz="4000" b="1" dirty="0">
                <a:solidFill>
                  <a:srgbClr val="00000E"/>
                </a:solidFill>
                <a:latin typeface="微软雅黑" panose="020B0503020204020204" charset="-122"/>
                <a:ea typeface="微软雅黑" panose="020B0503020204020204" charset="-122"/>
              </a:rPr>
              <a:t> </a:t>
            </a:r>
            <a:r>
              <a:rPr lang="en-US" altLang="ko-KR" sz="3555" b="1" dirty="0">
                <a:solidFill>
                  <a:srgbClr val="00000E"/>
                </a:solidFill>
                <a:uFillTx/>
                <a:latin typeface="微软雅黑" panose="020B0503020204020204" charset="-122"/>
                <a:ea typeface="微软雅黑" panose="020B0503020204020204" charset="-122"/>
              </a:rPr>
              <a:t> 中国传统康复技术在康复医学中的</a:t>
            </a:r>
            <a:r>
              <a:rPr lang="zh-CN" altLang="en-US" sz="3555" b="1" dirty="0">
                <a:solidFill>
                  <a:srgbClr val="00000E"/>
                </a:solidFill>
                <a:uFillTx/>
                <a:latin typeface="微软雅黑" panose="020B0503020204020204" charset="-122"/>
                <a:ea typeface="微软雅黑" panose="020B0503020204020204" charset="-122"/>
              </a:rPr>
              <a:t>地</a:t>
            </a:r>
            <a:r>
              <a:rPr lang="en-US" altLang="ko-KR" sz="3555" b="1" dirty="0">
                <a:solidFill>
                  <a:srgbClr val="00000E"/>
                </a:solidFill>
                <a:uFillTx/>
                <a:latin typeface="微软雅黑" panose="020B0503020204020204" charset="-122"/>
                <a:ea typeface="微软雅黑" panose="020B0503020204020204" charset="-122"/>
              </a:rPr>
              <a:t>位</a:t>
            </a:r>
            <a:br>
              <a:rPr lang="en-US" altLang="ko-KR" sz="3555" b="1" dirty="0">
                <a:solidFill>
                  <a:srgbClr val="00000E"/>
                </a:solidFill>
                <a:uFillTx/>
                <a:latin typeface="微软雅黑" panose="020B0503020204020204" charset="-122"/>
                <a:ea typeface="微软雅黑" panose="020B0503020204020204" charset="-122"/>
              </a:rPr>
            </a:br>
            <a:r>
              <a:rPr lang="en-US" altLang="ko-KR" sz="4000" b="1" dirty="0">
                <a:solidFill>
                  <a:srgbClr val="000000"/>
                </a:solidFill>
                <a:ea typeface="Gulim" panose="020B0600000101010101" pitchFamily="34" charset="-127"/>
              </a:rPr>
              <a:t> </a:t>
            </a:r>
            <a:endParaRPr lang="ko-KR" altLang="en-US" sz="4000" b="1" dirty="0">
              <a:solidFill>
                <a:srgbClr val="000000"/>
              </a:solidFill>
              <a:ea typeface="Gulim" panose="020B0600000101010101" pitchFamily="34" charset="-127"/>
            </a:endParaRPr>
          </a:p>
        </p:txBody>
      </p:sp>
      <p:sp>
        <p:nvSpPr>
          <p:cNvPr id="66563" name="内容占位符 2"/>
          <p:cNvSpPr>
            <a:spLocks noGrp="1"/>
          </p:cNvSpPr>
          <p:nvPr>
            <p:ph idx="4294967295"/>
          </p:nvPr>
        </p:nvSpPr>
        <p:spPr>
          <a:xfrm>
            <a:off x="708025" y="1722755"/>
            <a:ext cx="7451725" cy="3785870"/>
          </a:xfrm>
        </p:spPr>
        <p:txBody>
          <a:bodyPr vert="horz" wrap="square" lIns="91440" tIns="45720" rIns="91440" bIns="45720" anchor="t" anchorCtr="0">
            <a:noAutofit/>
          </a:bodyPr>
          <a:lstStyle/>
          <a:p>
            <a:pPr marL="0" indent="0">
              <a:spcBef>
                <a:spcPts val="700"/>
              </a:spcBef>
              <a:buNone/>
            </a:pPr>
            <a:r>
              <a:rPr lang="en-US" altLang="ko-KR" dirty="0">
                <a:solidFill>
                  <a:srgbClr val="000000"/>
                </a:solidFill>
                <a:uFillTx/>
                <a:latin typeface="微软雅黑" panose="020B0503020204020204" charset="-122"/>
                <a:ea typeface="微软雅黑" panose="020B0503020204020204" charset="-122"/>
              </a:rPr>
              <a:t> </a:t>
            </a:r>
            <a:r>
              <a:rPr lang="en-US" altLang="ko-KR" sz="3000" b="1" dirty="0">
                <a:solidFill>
                  <a:srgbClr val="000000"/>
                </a:solidFill>
                <a:uFillTx/>
                <a:latin typeface="微软雅黑" panose="020B0503020204020204" charset="-122"/>
                <a:ea typeface="微软雅黑" panose="020B0503020204020204" charset="-122"/>
              </a:rPr>
              <a:t>传统康复技术与现代康复技术的互补性</a:t>
            </a:r>
            <a:endParaRPr lang="ko-KR" altLang="en-US"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b="0" dirty="0">
                <a:solidFill>
                  <a:srgbClr val="000000"/>
                </a:solidFill>
                <a:uFillTx/>
                <a:latin typeface="微软雅黑" panose="020B0503020204020204" charset="-122"/>
                <a:ea typeface="微软雅黑" panose="020B0503020204020204" charset="-122"/>
              </a:rPr>
              <a:t>      </a:t>
            </a:r>
            <a:r>
              <a:rPr lang="en-US" altLang="ko-KR" sz="2900" b="0" dirty="0">
                <a:solidFill>
                  <a:srgbClr val="000000"/>
                </a:solidFill>
                <a:uFillTx/>
                <a:latin typeface="微软雅黑" panose="020B0503020204020204" charset="-122"/>
                <a:ea typeface="微软雅黑" panose="020B0503020204020204" charset="-122"/>
              </a:rPr>
              <a:t>  1.理论基础的互补性</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2900" b="0" dirty="0">
                <a:solidFill>
                  <a:srgbClr val="000000"/>
                </a:solidFill>
                <a:uFillTx/>
                <a:latin typeface="微软雅黑" panose="020B0503020204020204" charset="-122"/>
                <a:ea typeface="微软雅黑" panose="020B0503020204020204" charset="-122"/>
              </a:rPr>
              <a:t>        2.评定技术的互补性</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2900" b="0" dirty="0">
                <a:solidFill>
                  <a:srgbClr val="000000"/>
                </a:solidFill>
                <a:uFillTx/>
                <a:latin typeface="微软雅黑" panose="020B0503020204020204" charset="-122"/>
                <a:ea typeface="微软雅黑" panose="020B0503020204020204" charset="-122"/>
              </a:rPr>
              <a:t>        3.治疗技术的互补性</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dirty="0">
                <a:solidFill>
                  <a:srgbClr val="000000"/>
                </a:solidFill>
                <a:uFillTx/>
                <a:latin typeface="微软雅黑" panose="020B0503020204020204" charset="-122"/>
                <a:ea typeface="微软雅黑" panose="020B0503020204020204" charset="-122"/>
              </a:rPr>
              <a:t> </a:t>
            </a:r>
            <a:r>
              <a:rPr lang="en-US" altLang="ko-KR" sz="3000" b="1" dirty="0">
                <a:solidFill>
                  <a:srgbClr val="000000"/>
                </a:solidFill>
                <a:uFillTx/>
                <a:latin typeface="微软雅黑" panose="020B0503020204020204" charset="-122"/>
                <a:ea typeface="微软雅黑" panose="020B0503020204020204" charset="-122"/>
              </a:rPr>
              <a:t>中国传统康复技术的特色和优势</a:t>
            </a:r>
            <a:endParaRPr lang="ko-KR" altLang="en-US" sz="3000" b="1"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b="0" dirty="0">
                <a:solidFill>
                  <a:srgbClr val="000000"/>
                </a:solidFill>
                <a:uFillTx/>
                <a:latin typeface="微软雅黑" panose="020B0503020204020204" charset="-122"/>
                <a:ea typeface="微软雅黑" panose="020B0503020204020204" charset="-122"/>
              </a:rPr>
              <a:t>       </a:t>
            </a:r>
            <a:r>
              <a:rPr lang="en-US" altLang="ko-KR" sz="2900" b="0" dirty="0">
                <a:solidFill>
                  <a:srgbClr val="000000"/>
                </a:solidFill>
                <a:uFillTx/>
                <a:latin typeface="微软雅黑" panose="020B0503020204020204" charset="-122"/>
                <a:ea typeface="微软雅黑" panose="020B0503020204020204" charset="-122"/>
              </a:rPr>
              <a:t> 1.养生与康复结合</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2900" b="0" dirty="0">
                <a:solidFill>
                  <a:srgbClr val="000000"/>
                </a:solidFill>
                <a:uFillTx/>
                <a:latin typeface="微软雅黑" panose="020B0503020204020204" charset="-122"/>
                <a:ea typeface="微软雅黑" panose="020B0503020204020204" charset="-122"/>
              </a:rPr>
              <a:t>        2.内外治结合综合康复 </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2900" b="0" dirty="0">
                <a:solidFill>
                  <a:srgbClr val="000000"/>
                </a:solidFill>
                <a:uFillTx/>
                <a:latin typeface="微软雅黑" panose="020B0503020204020204" charset="-122"/>
                <a:ea typeface="微软雅黑" panose="020B0503020204020204" charset="-122"/>
              </a:rPr>
              <a:t>        3.自然康复与自疗康复相结合 </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2900" b="0" dirty="0">
                <a:solidFill>
                  <a:srgbClr val="000000"/>
                </a:solidFill>
                <a:uFillTx/>
                <a:latin typeface="微软雅黑" panose="020B0503020204020204" charset="-122"/>
                <a:ea typeface="微软雅黑" panose="020B0503020204020204" charset="-122"/>
              </a:rPr>
              <a:t>        4.整体康复与辨证康复相结合 </a:t>
            </a:r>
            <a:endParaRPr lang="ko-KR" altLang="en-US" sz="2900" b="0" dirty="0">
              <a:solidFill>
                <a:srgbClr val="000000"/>
              </a:solidFill>
              <a:uFillTx/>
              <a:latin typeface="微软雅黑" panose="020B0503020204020204" charset="-122"/>
              <a:ea typeface="微软雅黑" panose="020B0503020204020204" charset="-122"/>
            </a:endParaRPr>
          </a:p>
          <a:p>
            <a:pPr marL="0" indent="0">
              <a:spcBef>
                <a:spcPts val="700"/>
              </a:spcBef>
              <a:buNone/>
            </a:pPr>
            <a:r>
              <a:rPr lang="en-US" altLang="ko-KR" sz="2900" b="0" dirty="0">
                <a:solidFill>
                  <a:srgbClr val="000000"/>
                </a:solidFill>
                <a:uFillTx/>
                <a:latin typeface="微软雅黑" panose="020B0503020204020204" charset="-122"/>
                <a:ea typeface="微软雅黑" panose="020B0503020204020204" charset="-122"/>
              </a:rPr>
              <a:t>        5.经济、简易、实用 </a:t>
            </a:r>
            <a:endParaRPr lang="en-US" altLang="ko-KR" sz="2900" b="0" dirty="0">
              <a:solidFill>
                <a:srgbClr val="000000"/>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1591945" y="-99377"/>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en-US" altLang="zh-CN" b="1" i="0" kern="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文本占位符 1"/>
          <p:cNvSpPr>
            <a:spLocks noGrp="1"/>
          </p:cNvSpPr>
          <p:nvPr>
            <p:ph type="title" idx="4294967295"/>
          </p:nvPr>
        </p:nvSpPr>
        <p:spPr>
          <a:xfrm>
            <a:off x="147955" y="833755"/>
            <a:ext cx="6085205" cy="946150"/>
          </a:xfrm>
        </p:spPr>
        <p:txBody>
          <a:bodyPr vert="horz" wrap="square" lIns="91440" tIns="45720" rIns="91440" bIns="45720" anchor="ctr" anchorCtr="0"/>
          <a:lstStyle/>
          <a:p>
            <a:pPr algn="l">
              <a:spcBef>
                <a:spcPts val="700"/>
              </a:spcBef>
              <a:buClr>
                <a:srgbClr val="3B5AB1"/>
              </a:buClr>
            </a:pPr>
            <a:r>
              <a:rPr lang="zh-CN" altLang="en-US" sz="3600" dirty="0">
                <a:solidFill>
                  <a:srgbClr val="00000E"/>
                </a:solidFill>
                <a:uFillTx/>
                <a:latin typeface="微软雅黑" panose="020B0503020204020204" charset="-122"/>
                <a:ea typeface="微软雅黑" panose="020B0503020204020204" charset="-122"/>
              </a:rPr>
              <a:t>二</a:t>
            </a:r>
            <a:r>
              <a:rPr lang="en-US" altLang="zh-CN" sz="3600" dirty="0">
                <a:solidFill>
                  <a:srgbClr val="00000E"/>
                </a:solidFill>
                <a:uFillTx/>
                <a:latin typeface="微软雅黑" panose="020B0503020204020204" charset="-122"/>
                <a:ea typeface="微软雅黑" panose="020B0503020204020204" charset="-122"/>
              </a:rPr>
              <a:t>.</a:t>
            </a:r>
            <a:r>
              <a:rPr lang="en-US" altLang="ko-KR" sz="3600" dirty="0">
                <a:solidFill>
                  <a:srgbClr val="00000E"/>
                </a:solidFill>
                <a:uFillTx/>
                <a:latin typeface="微软雅黑" panose="020B0503020204020204" charset="-122"/>
                <a:ea typeface="微软雅黑" panose="020B0503020204020204" charset="-122"/>
              </a:rPr>
              <a:t>音乐疗法</a:t>
            </a:r>
            <a:endParaRPr lang="en-US" altLang="ko-KR" sz="3600" dirty="0">
              <a:solidFill>
                <a:srgbClr val="00000E"/>
              </a:solidFill>
              <a:uFillTx/>
              <a:latin typeface="微软雅黑" panose="020B0503020204020204" charset="-122"/>
              <a:ea typeface="微软雅黑" panose="020B0503020204020204" charset="-122"/>
            </a:endParaRPr>
          </a:p>
        </p:txBody>
      </p:sp>
      <p:sp>
        <p:nvSpPr>
          <p:cNvPr id="67587" name="内容占位符 2"/>
          <p:cNvSpPr>
            <a:spLocks noGrp="1"/>
          </p:cNvSpPr>
          <p:nvPr>
            <p:ph idx="4294967295"/>
          </p:nvPr>
        </p:nvSpPr>
        <p:spPr>
          <a:xfrm>
            <a:off x="672465" y="1704340"/>
            <a:ext cx="10114280" cy="3809365"/>
          </a:xfrm>
        </p:spPr>
        <p:txBody>
          <a:bodyPr vert="horz" wrap="square" lIns="91440" tIns="45720" rIns="91440" bIns="45720" anchor="t" anchorCtr="0">
            <a:noAutofit/>
          </a:bodyPr>
          <a:lstStyle/>
          <a:p>
            <a:pPr>
              <a:spcBef>
                <a:spcPts val="700"/>
              </a:spcBef>
              <a:buClr>
                <a:srgbClr val="3B5AB1"/>
              </a:buClr>
            </a:pPr>
            <a:endParaRPr lang="ko-KR" altLang="en-US" sz="2400" b="0" dirty="0">
              <a:solidFill>
                <a:srgbClr val="000000"/>
              </a:solidFill>
              <a:latin typeface="微软雅黑" panose="020B0503020204020204" charset="-122"/>
              <a:ea typeface="微软雅黑" panose="020B0503020204020204" charset="-122"/>
            </a:endParaRPr>
          </a:p>
          <a:p>
            <a:pPr>
              <a:spcBef>
                <a:spcPts val="700"/>
              </a:spcBef>
            </a:pPr>
            <a:r>
              <a:rPr lang="en-US" altLang="ko-KR" sz="3200" b="0" dirty="0">
                <a:solidFill>
                  <a:srgbClr val="000000"/>
                </a:solidFill>
                <a:uFillTx/>
                <a:latin typeface="微软雅黑" panose="020B0503020204020204" charset="-122"/>
                <a:ea typeface="微软雅黑" panose="020B0503020204020204" charset="-122"/>
              </a:rPr>
              <a:t>是利用乐音、节奏对生理疾病或心理疾病的患者进行治疗的一种方法。</a:t>
            </a:r>
            <a:endParaRPr lang="en-US" altLang="ko-KR" sz="3200" b="0" dirty="0">
              <a:solidFill>
                <a:srgbClr val="000000"/>
              </a:solidFill>
              <a:uFillTx/>
              <a:latin typeface="微软雅黑" panose="020B0503020204020204" charset="-122"/>
              <a:ea typeface="微软雅黑" panose="020B0503020204020204" charset="-122"/>
            </a:endParaRPr>
          </a:p>
          <a:p>
            <a:pPr>
              <a:spcBef>
                <a:spcPts val="700"/>
              </a:spcBef>
            </a:pPr>
            <a:endParaRPr lang="ko-KR" altLang="en-US" sz="3200" b="0" dirty="0">
              <a:solidFill>
                <a:srgbClr val="000000"/>
              </a:solidFill>
              <a:uFillTx/>
              <a:latin typeface="微软雅黑" panose="020B0503020204020204" charset="-122"/>
              <a:ea typeface="微软雅黑" panose="020B0503020204020204" charset="-122"/>
            </a:endParaRPr>
          </a:p>
          <a:p>
            <a:pPr>
              <a:spcBef>
                <a:spcPts val="700"/>
              </a:spcBef>
            </a:pPr>
            <a:r>
              <a:rPr lang="en-US" altLang="ko-KR" sz="3200" b="0" dirty="0">
                <a:solidFill>
                  <a:srgbClr val="000000"/>
                </a:solidFill>
                <a:uFillTx/>
                <a:latin typeface="微软雅黑" panose="020B0503020204020204" charset="-122"/>
                <a:ea typeface="微软雅黑" panose="020B0503020204020204" charset="-122"/>
              </a:rPr>
              <a:t>音乐疗法是最古老的治病方法之一，中国繁体字的“薬”字，就是由草字头加个音乐的“楽”字，反应出音乐和草药一样，都可以作为药物治病。</a:t>
            </a:r>
            <a:endParaRPr lang="en-US" altLang="ko-KR" sz="3200" b="0" dirty="0">
              <a:solidFill>
                <a:srgbClr val="000000"/>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1571625" y="-112712"/>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文本占位符 1"/>
          <p:cNvSpPr>
            <a:spLocks noGrp="1"/>
          </p:cNvSpPr>
          <p:nvPr>
            <p:ph type="title" idx="4294967295"/>
          </p:nvPr>
        </p:nvSpPr>
        <p:spPr>
          <a:xfrm>
            <a:off x="3950335" y="1003935"/>
            <a:ext cx="7927975" cy="946150"/>
          </a:xfrm>
        </p:spPr>
        <p:txBody>
          <a:bodyPr vert="horz" wrap="square" lIns="91440" tIns="45720" rIns="91440" bIns="45720" anchor="ctr" anchorCtr="0"/>
          <a:lstStyle/>
          <a:p>
            <a:pPr algn="l">
              <a:spcBef>
                <a:spcPts val="700"/>
              </a:spcBef>
              <a:buClr>
                <a:srgbClr val="3B5AB1"/>
              </a:buClr>
            </a:pPr>
            <a:r>
              <a:rPr lang="en-US" altLang="ko-KR" sz="3200" dirty="0">
                <a:solidFill>
                  <a:srgbClr val="00000E"/>
                </a:solidFill>
                <a:uFillTx/>
                <a:latin typeface="微软雅黑" panose="020B0503020204020204" charset="-122"/>
                <a:ea typeface="微软雅黑" panose="020B0503020204020204" charset="-122"/>
              </a:rPr>
              <a:t>音乐疗法的作用原理</a:t>
            </a:r>
            <a:endParaRPr lang="en-US" altLang="ko-KR" sz="3200" dirty="0">
              <a:solidFill>
                <a:srgbClr val="00000E"/>
              </a:solidFill>
              <a:uFillTx/>
              <a:latin typeface="微软雅黑" panose="020B0503020204020204" charset="-122"/>
              <a:ea typeface="微软雅黑" panose="020B0503020204020204" charset="-122"/>
            </a:endParaRPr>
          </a:p>
        </p:txBody>
      </p:sp>
      <p:sp>
        <p:nvSpPr>
          <p:cNvPr id="68611" name="内容占位符 2"/>
          <p:cNvSpPr>
            <a:spLocks noGrp="1"/>
          </p:cNvSpPr>
          <p:nvPr>
            <p:ph idx="4294967295"/>
          </p:nvPr>
        </p:nvSpPr>
        <p:spPr>
          <a:xfrm>
            <a:off x="1208405" y="1781810"/>
            <a:ext cx="9775190" cy="3293745"/>
          </a:xfrm>
        </p:spPr>
        <p:txBody>
          <a:bodyPr vert="horz" wrap="square" lIns="91440" tIns="45720" rIns="91440" bIns="45720" anchor="t" anchorCtr="0">
            <a:noAutofit/>
          </a:bodyPr>
          <a:lstStyle/>
          <a:p>
            <a:pPr>
              <a:spcBef>
                <a:spcPts val="700"/>
              </a:spcBef>
              <a:buClr>
                <a:srgbClr val="3B5AB1"/>
              </a:buClr>
            </a:pPr>
            <a:endParaRPr lang="ko-KR" altLang="en-US" sz="1800" b="0" dirty="0">
              <a:latin typeface="宋体" panose="02010600030101010101" pitchFamily="2" charset="-122"/>
              <a:ea typeface="宋体" panose="02010600030101010101" pitchFamily="2" charset="-122"/>
            </a:endParaRPr>
          </a:p>
          <a:p>
            <a:pPr>
              <a:spcBef>
                <a:spcPts val="700"/>
              </a:spcBef>
              <a:buClr>
                <a:srgbClr val="3B5AB1"/>
              </a:buClr>
            </a:pPr>
            <a:r>
              <a:rPr lang="en-US" altLang="ko-KR" sz="2900" b="0" dirty="0">
                <a:solidFill>
                  <a:srgbClr val="000000"/>
                </a:solidFill>
                <a:uFillTx/>
                <a:latin typeface="微软雅黑" panose="020B0503020204020204" charset="-122"/>
                <a:ea typeface="微软雅黑" panose="020B0503020204020204" charset="-122"/>
              </a:rPr>
              <a:t>量子力学已经证明了宇宙万物都是由振动力构成，人体也不例外。一般认为声音是最重要的一种振动能量，由此产生其它各种形态的振动。不同能量场的振动会产生不同的效果，而且任何振动力都会对我们的身心造成有利或有害的影响。</a:t>
            </a:r>
            <a:endParaRPr lang="ko-KR" altLang="en-US" sz="2900" b="0" dirty="0">
              <a:solidFill>
                <a:srgbClr val="000000"/>
              </a:solidFill>
              <a:uFillTx/>
              <a:latin typeface="微软雅黑" panose="020B0503020204020204" charset="-122"/>
              <a:ea typeface="微软雅黑" panose="020B0503020204020204" charset="-122"/>
            </a:endParaRPr>
          </a:p>
          <a:p>
            <a:pPr>
              <a:spcBef>
                <a:spcPts val="700"/>
              </a:spcBef>
              <a:buClr>
                <a:srgbClr val="3B5AB1"/>
              </a:buClr>
            </a:pPr>
            <a:r>
              <a:rPr lang="en-US" altLang="ko-KR" sz="2900" b="0" dirty="0">
                <a:solidFill>
                  <a:srgbClr val="000000"/>
                </a:solidFill>
                <a:uFillTx/>
                <a:latin typeface="微软雅黑" panose="020B0503020204020204" charset="-122"/>
                <a:ea typeface="微软雅黑" panose="020B0503020204020204" charset="-122"/>
              </a:rPr>
              <a:t>音乐声波的频率和声压会引起生理上的反应。音乐的频率、节奏和有规律的声波振动，是一种物理能量，而适度的物理能量会引起人体组织细胞发生和谐共振现象，能使颅腔、胸腔或某一个组织产生共振，这种声波引起的共振现象，会直接影响人的脑电波、心率、呼吸节奏等。</a:t>
            </a:r>
            <a:endParaRPr lang="en-US" altLang="ko-KR" sz="2900" b="0" dirty="0">
              <a:solidFill>
                <a:srgbClr val="000000"/>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1652905" y="-131127"/>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en-US" altLang="zh-CN" b="1" i="0" kern="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文本占位符 1"/>
          <p:cNvSpPr>
            <a:spLocks noGrp="1"/>
          </p:cNvSpPr>
          <p:nvPr>
            <p:ph type="title" idx="4294967295"/>
          </p:nvPr>
        </p:nvSpPr>
        <p:spPr>
          <a:xfrm>
            <a:off x="0" y="675640"/>
            <a:ext cx="5675630" cy="1019175"/>
          </a:xfrm>
        </p:spPr>
        <p:txBody>
          <a:bodyPr vert="horz" wrap="square" lIns="91440" tIns="45720" rIns="91440" bIns="45720" anchor="ctr" anchorCtr="0"/>
          <a:lstStyle/>
          <a:p>
            <a:pPr algn="l"/>
            <a:r>
              <a:rPr lang="en-US" altLang="ko-KR" sz="3200" b="1" dirty="0">
                <a:solidFill>
                  <a:srgbClr val="00000E"/>
                </a:solidFill>
                <a:uFillTx/>
                <a:latin typeface="微软雅黑" panose="020B0503020204020204" charset="-122"/>
                <a:ea typeface="微软雅黑" panose="020B0503020204020204" charset="-122"/>
              </a:rPr>
              <a:t>音乐体感振动治疗的原理</a:t>
            </a:r>
            <a:endParaRPr lang="en-US" altLang="ko-KR" sz="3200" b="1" dirty="0">
              <a:solidFill>
                <a:srgbClr val="00000E"/>
              </a:solidFill>
              <a:uFillTx/>
              <a:latin typeface="微软雅黑" panose="020B0503020204020204" charset="-122"/>
              <a:ea typeface="微软雅黑" panose="020B0503020204020204" charset="-122"/>
            </a:endParaRPr>
          </a:p>
        </p:txBody>
      </p:sp>
      <p:sp>
        <p:nvSpPr>
          <p:cNvPr id="3" name="内容占位符 2"/>
          <p:cNvSpPr txBox="1">
            <a:spLocks noGrp="1"/>
          </p:cNvSpPr>
          <p:nvPr>
            <p:ph idx="4294967295"/>
          </p:nvPr>
        </p:nvSpPr>
        <p:spPr>
          <a:xfrm>
            <a:off x="297180" y="1508125"/>
            <a:ext cx="11473180" cy="4756150"/>
          </a:xfrm>
          <a:ln w="0"/>
        </p:spPr>
        <p:txBody>
          <a:bodyPr vert="horz" wrap="square" lIns="91440" tIns="45720" rIns="91440" bIns="45720" numCol="1" anchor="t" anchorCtr="0" compatLnSpc="1">
            <a:noAutofit/>
          </a:bodyPr>
          <a:lstStyle/>
          <a:p>
            <a:pPr marL="0" marR="0" lvl="0" indent="0" algn="l" defTabSz="914400" rtl="0" eaLnBrk="0" fontAlgn="base" latinLnBrk="0" hangingPunct="0">
              <a:lnSpc>
                <a:spcPct val="100000"/>
              </a:lnSpc>
              <a:spcBef>
                <a:spcPts val="700"/>
              </a:spcBef>
              <a:spcAft>
                <a:spcPts val="0"/>
              </a:spcAft>
              <a:buClr>
                <a:srgbClr val="3B5AB1"/>
              </a:buClr>
              <a:buSzTx/>
              <a:buFont typeface="Wingdings" panose="05000000000000000000" pitchFamily="2" charset="2"/>
              <a:buNone/>
              <a:defRPr/>
            </a:pPr>
            <a:r>
              <a:rPr kumimoji="0" lang="en-US" altLang="ko-KR"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用于音乐体感振动治疗所采用的音乐曲目是经过音乐、心理等多学科的选择,并且经过特殊录制的能够最好体现音乐体感振动的音乐乐曲。分析乐曲的振动波形和疗效之间的关系，我们将波形分为三大类16小类。</a:t>
            </a:r>
            <a:endParaRPr kumimoji="0" lang="ko-KR" altLang="en-US"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ts val="700"/>
              </a:spcBef>
              <a:spcAft>
                <a:spcPts val="0"/>
              </a:spcAft>
              <a:buClr>
                <a:srgbClr val="3B5AB1"/>
              </a:buClr>
              <a:buSzTx/>
              <a:buFont typeface="Wingdings" panose="05000000000000000000" pitchFamily="2" charset="2"/>
              <a:buChar char="v"/>
              <a:defRPr/>
            </a:pPr>
            <a:r>
              <a:rPr kumimoji="0" lang="en-US" altLang="ko-KR" sz="2900" b="0" i="0" kern="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第一大类</a:t>
            </a:r>
            <a:r>
              <a:rPr kumimoji="0" lang="en-US" altLang="ko-KR"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——慢周期信号波：包括二钟波、念波、交互波、碎波、紧虚波、摇波等6类波形。主要功效为放松、镇静、 等。</a:t>
            </a:r>
            <a:endParaRPr kumimoji="0" lang="ko-KR" altLang="en-US"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ts val="700"/>
              </a:spcBef>
              <a:spcAft>
                <a:spcPts val="0"/>
              </a:spcAft>
              <a:buClr>
                <a:srgbClr val="3B5AB1"/>
              </a:buClr>
              <a:buSzTx/>
              <a:buFont typeface="Wingdings" panose="05000000000000000000" pitchFamily="2" charset="2"/>
              <a:buChar char="v"/>
              <a:defRPr/>
            </a:pPr>
            <a:r>
              <a:rPr kumimoji="0" lang="en-US" altLang="ko-KR" sz="2900" b="0" i="0" kern="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第二大类</a:t>
            </a:r>
            <a:r>
              <a:rPr kumimoji="0" lang="en-US" altLang="ko-KR"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——快周期信号波：包括交断、摇交断、钟风等5类波形，主要功效为使人欢快、轻松。</a:t>
            </a:r>
            <a:endParaRPr kumimoji="0" lang="ko-KR" altLang="en-US"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ts val="700"/>
              </a:spcBef>
              <a:spcAft>
                <a:spcPts val="0"/>
              </a:spcAft>
              <a:buClr>
                <a:srgbClr val="3B5AB1"/>
              </a:buClr>
              <a:buSzTx/>
              <a:buFont typeface="Wingdings" panose="05000000000000000000" pitchFamily="2" charset="2"/>
              <a:buChar char="v"/>
              <a:defRPr/>
            </a:pPr>
            <a:r>
              <a:rPr kumimoji="0" lang="en-US" altLang="ko-KR" sz="2900" b="0" i="0" kern="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第三大类</a:t>
            </a:r>
            <a:r>
              <a:rPr kumimoji="0" lang="en-US" altLang="ko-KR"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——快周期、紧迫信号波：包括觉醒等4类波形，主要功效为使人觉醒和振奋。</a:t>
            </a:r>
            <a:endParaRPr kumimoji="0" lang="en-US" altLang="ko-KR" sz="2900" b="0" i="0" kern="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 name="Rectangle 2"/>
          <p:cNvSpPr txBox="1">
            <a:spLocks noChangeArrowheads="1"/>
          </p:cNvSpPr>
          <p:nvPr/>
        </p:nvSpPr>
        <p:spPr bwMode="auto">
          <a:xfrm>
            <a:off x="1434465" y="-125412"/>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18434"/>
          <p:cNvSpPr txBox="1">
            <a:spLocks noGrp="1"/>
          </p:cNvSpPr>
          <p:nvPr>
            <p:ph idx="4294967295"/>
          </p:nvPr>
        </p:nvSpPr>
        <p:spPr>
          <a:xfrm>
            <a:off x="806450" y="2143125"/>
            <a:ext cx="10015855" cy="4464050"/>
          </a:xfrm>
          <a:ln w="0"/>
        </p:spPr>
        <p:txBody>
          <a:bodyPr vert="horz" wrap="square" lIns="91440" tIns="45720" rIns="91440" bIns="45720" numCol="1" anchor="t" anchorCtr="0" compatLnSpc="1">
            <a:noAutofit/>
          </a:bodyPr>
          <a:lstStyle/>
          <a:p>
            <a:pPr marL="342900" marR="0" lvl="0" indent="-342900" algn="l" defTabSz="914400" rtl="0" eaLnBrk="0" fontAlgn="base" latinLnBrk="0" hangingPunct="0">
              <a:lnSpc>
                <a:spcPct val="100000"/>
              </a:lnSpc>
              <a:spcBef>
                <a:spcPts val="700"/>
              </a:spcBef>
              <a:spcAft>
                <a:spcPts val="0"/>
              </a:spcAft>
              <a:buClr>
                <a:srgbClr val="3B5AB1"/>
              </a:buClr>
              <a:buSzTx/>
              <a:buFont typeface="Wingdings" panose="05000000000000000000" pitchFamily="2" charset="2"/>
              <a:buChar char="v"/>
              <a:defRPr/>
            </a:pPr>
            <a:r>
              <a:rPr kumimoji="0" lang="en-US" altLang="ko-KR" sz="3000" b="0" i="0" kern="0" baseline="0" noProof="0" dirty="0">
                <a:ln>
                  <a:noFill/>
                </a:ln>
                <a:solidFill>
                  <a:srgbClr val="000000"/>
                </a:solidFill>
                <a:effectLst/>
                <a:uLnTx/>
                <a:uFillTx/>
                <a:latin typeface="微软雅黑" panose="020B0503020204020204" charset="-122"/>
                <a:ea typeface="微软雅黑" panose="020B0503020204020204" charset="-122"/>
                <a:cs typeface="+mn-cs"/>
              </a:rPr>
              <a:t>第一定律：如果我们的耳朵不能听到一定的频率，那就意味着我们也不能发出这一频率的声音。</a:t>
            </a:r>
            <a:endParaRPr kumimoji="0" lang="en-US" altLang="ko-KR" sz="3000" b="0" i="0" kern="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00000"/>
              </a:lnSpc>
              <a:spcBef>
                <a:spcPts val="700"/>
              </a:spcBef>
              <a:spcAft>
                <a:spcPts val="0"/>
              </a:spcAft>
              <a:buClr>
                <a:srgbClr val="3B5AB1"/>
              </a:buClr>
              <a:buSzTx/>
              <a:buFont typeface="Wingdings" panose="05000000000000000000" pitchFamily="2" charset="2"/>
              <a:buChar char="v"/>
              <a:defRPr/>
            </a:pPr>
            <a:endParaRPr kumimoji="0" lang="ko-KR" altLang="en-US" sz="3000" b="0" i="0" kern="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00000"/>
              </a:lnSpc>
              <a:spcBef>
                <a:spcPts val="700"/>
              </a:spcBef>
              <a:spcAft>
                <a:spcPts val="0"/>
              </a:spcAft>
              <a:buClr>
                <a:schemeClr val="hlink"/>
              </a:buClr>
              <a:buSzTx/>
              <a:buFont typeface="Wingdings" panose="05000000000000000000" pitchFamily="2" charset="2"/>
              <a:buChar char="v"/>
              <a:defRPr/>
            </a:pPr>
            <a:r>
              <a:rPr kumimoji="0" lang="en-US" altLang="ko-KR" sz="3000" b="0" i="0" kern="0" baseline="0" noProof="0" dirty="0" err="1">
                <a:ln>
                  <a:noFill/>
                </a:ln>
                <a:solidFill>
                  <a:srgbClr val="000000"/>
                </a:solidFill>
                <a:effectLst/>
                <a:uLnTx/>
                <a:uFillTx/>
                <a:latin typeface="微软雅黑" panose="020B0503020204020204" charset="-122"/>
                <a:ea typeface="微软雅黑" panose="020B0503020204020204" charset="-122"/>
                <a:cs typeface="+mn-cs"/>
              </a:rPr>
              <a:t>第二定律：如果改变我们听到的声音，那么我们发出的声音也会被改变</a:t>
            </a:r>
            <a:r>
              <a:rPr kumimoji="0" lang="en-US" altLang="ko-KR" sz="3000" b="0" i="0" kern="0" baseline="0" noProof="0" dirty="0">
                <a:ln>
                  <a:noFill/>
                </a:ln>
                <a:solidFill>
                  <a:srgbClr val="000000"/>
                </a:solidFill>
                <a:effectLst/>
                <a:uLnTx/>
                <a:uFillTx/>
                <a:latin typeface="微软雅黑" panose="020B0503020204020204" charset="-122"/>
                <a:ea typeface="微软雅黑" panose="020B0503020204020204" charset="-122"/>
                <a:cs typeface="+mn-cs"/>
              </a:rPr>
              <a:t>。</a:t>
            </a:r>
            <a:endParaRPr kumimoji="0" lang="en-US" altLang="ko-KR" sz="3000" b="0" i="0" kern="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00000"/>
              </a:lnSpc>
              <a:spcBef>
                <a:spcPts val="700"/>
              </a:spcBef>
              <a:spcAft>
                <a:spcPts val="0"/>
              </a:spcAft>
              <a:buClr>
                <a:schemeClr val="hlink"/>
              </a:buClr>
              <a:buSzTx/>
              <a:buFont typeface="Wingdings" panose="05000000000000000000" pitchFamily="2" charset="2"/>
              <a:buChar char="v"/>
              <a:defRPr/>
            </a:pPr>
            <a:endParaRPr kumimoji="0" lang="ko-KR" altLang="en-US" sz="3000" b="0" i="0" kern="0" baseline="0" noProof="0" dirty="0">
              <a:ln>
                <a:noFill/>
              </a:ln>
              <a:solidFill>
                <a:srgbClr val="00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00000"/>
              </a:lnSpc>
              <a:spcBef>
                <a:spcPts val="700"/>
              </a:spcBef>
              <a:spcAft>
                <a:spcPts val="0"/>
              </a:spcAft>
              <a:buClr>
                <a:schemeClr val="hlink"/>
              </a:buClr>
              <a:buSzTx/>
              <a:buFont typeface="Wingdings" panose="05000000000000000000" pitchFamily="2" charset="2"/>
              <a:buChar char="v"/>
              <a:defRPr/>
            </a:pPr>
            <a:r>
              <a:rPr kumimoji="0" lang="en-US" altLang="ko-KR" sz="3000" b="0" i="0" kern="0" baseline="0" noProof="0" dirty="0" err="1">
                <a:ln>
                  <a:noFill/>
                </a:ln>
                <a:solidFill>
                  <a:srgbClr val="000000"/>
                </a:solidFill>
                <a:effectLst/>
                <a:uLnTx/>
                <a:uFillTx/>
                <a:latin typeface="微软雅黑" panose="020B0503020204020204" charset="-122"/>
                <a:ea typeface="微软雅黑" panose="020B0503020204020204" charset="-122"/>
                <a:cs typeface="+mn-cs"/>
              </a:rPr>
              <a:t>第三定律：要想帮助那些失聪或者变聋的人，首先要锻炼他们耳内的肌肉</a:t>
            </a:r>
            <a:r>
              <a:rPr kumimoji="0" lang="en-US" altLang="ko-KR" sz="3000" b="0" i="0" kern="0" baseline="0" noProof="0" dirty="0">
                <a:ln>
                  <a:noFill/>
                </a:ln>
                <a:solidFill>
                  <a:srgbClr val="000000"/>
                </a:solidFill>
                <a:effectLst/>
                <a:uLnTx/>
                <a:uFillTx/>
                <a:latin typeface="微软雅黑" panose="020B0503020204020204" charset="-122"/>
                <a:ea typeface="微软雅黑" panose="020B0503020204020204" charset="-122"/>
                <a:cs typeface="+mn-cs"/>
              </a:rPr>
              <a:t>。　</a:t>
            </a:r>
            <a:endParaRPr kumimoji="0" lang="ko-KR" altLang="en-US" sz="3000" b="0" i="0" kern="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0" fontAlgn="base" latinLnBrk="0" hangingPunct="0">
              <a:lnSpc>
                <a:spcPct val="100000"/>
              </a:lnSpc>
              <a:spcBef>
                <a:spcPts val="700"/>
              </a:spcBef>
              <a:spcAft>
                <a:spcPts val="0"/>
              </a:spcAft>
              <a:buClr>
                <a:schemeClr val="hlink"/>
              </a:buClr>
              <a:buSzTx/>
              <a:buFont typeface="Wingdings" panose="05000000000000000000" pitchFamily="2" charset="2"/>
              <a:buNone/>
              <a:defRPr/>
            </a:pPr>
            <a:endParaRPr kumimoji="0" lang="ko-KR" altLang="en-US" sz="3000" b="0" i="0" kern="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70659" name="标题 1"/>
          <p:cNvSpPr>
            <a:spLocks noGrp="1"/>
          </p:cNvSpPr>
          <p:nvPr>
            <p:ph type="title" idx="4294967295"/>
          </p:nvPr>
        </p:nvSpPr>
        <p:spPr>
          <a:xfrm>
            <a:off x="880745" y="847725"/>
            <a:ext cx="4542155" cy="1198880"/>
          </a:xfrm>
        </p:spPr>
        <p:txBody>
          <a:bodyPr vert="horz" wrap="square" lIns="91440" tIns="45720" rIns="91440" bIns="45720" anchor="ctr" anchorCtr="0"/>
          <a:lstStyle/>
          <a:p>
            <a:pPr algn="l"/>
            <a:r>
              <a:rPr lang="en-US" altLang="ko-KR" sz="3200" b="1" dirty="0">
                <a:solidFill>
                  <a:srgbClr val="00000E"/>
                </a:solidFill>
                <a:uFillTx/>
                <a:latin typeface="微软雅黑" panose="020B0503020204020204" charset="-122"/>
                <a:ea typeface="微软雅黑" panose="020B0503020204020204" charset="-122"/>
              </a:rPr>
              <a:t>托马提斯的三定律</a:t>
            </a:r>
            <a:endParaRPr lang="en-US" altLang="ko-KR" sz="3200" b="1" dirty="0">
              <a:solidFill>
                <a:srgbClr val="00000E"/>
              </a:solidFill>
              <a:uFillTx/>
              <a:latin typeface="微软雅黑" panose="020B0503020204020204" charset="-122"/>
              <a:ea typeface="微软雅黑" panose="020B0503020204020204" charset="-122"/>
            </a:endParaRPr>
          </a:p>
        </p:txBody>
      </p:sp>
      <p:sp>
        <p:nvSpPr>
          <p:cNvPr id="4" name="Rectangle 2"/>
          <p:cNvSpPr txBox="1">
            <a:spLocks noChangeArrowheads="1"/>
          </p:cNvSpPr>
          <p:nvPr/>
        </p:nvSpPr>
        <p:spPr bwMode="auto">
          <a:xfrm>
            <a:off x="1817370" y="-98742"/>
            <a:ext cx="8664575" cy="946150"/>
          </a:xfrm>
          <a:prstGeom prst="rect">
            <a:avLst/>
          </a:prstGeom>
          <a:noFill/>
          <a:ln>
            <a:noFill/>
          </a:ln>
        </p:spPr>
        <p:txBody>
          <a:bodyPr anchor="ctr"/>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bg1"/>
                </a:solidFill>
                <a:effectLst/>
                <a:uLnTx/>
                <a:uFillTx/>
                <a:latin typeface="华文中宋" panose="02010600040101010101" pitchFamily="2" charset="-122"/>
                <a:ea typeface="华文中宋" panose="02010600040101010101" pitchFamily="2" charset="-122"/>
                <a:cs typeface="+mj-cs"/>
              </a:rPr>
              <a:t>  </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任务四 </a:t>
            </a:r>
            <a:r>
              <a:rPr lang="zh-CN" altLang="en-US" dirty="0">
                <a:solidFill>
                  <a:schemeClr val="tx2"/>
                </a:solidFill>
                <a:latin typeface="微软雅黑" panose="020B0503020204020204" charset="-122"/>
                <a:ea typeface="微软雅黑" panose="020B0503020204020204" charset="-122"/>
                <a:sym typeface="+mn-ea"/>
              </a:rPr>
              <a:t>传统</a:t>
            </a:r>
            <a:r>
              <a:rPr kumimoji="0" lang="zh-CN" altLang="en-US" b="1" i="0" kern="0" baseline="0" noProof="0" dirty="0">
                <a:ln>
                  <a:noFill/>
                </a:ln>
                <a:solidFill>
                  <a:schemeClr val="tx2"/>
                </a:solidFill>
                <a:effectLst/>
                <a:uLnTx/>
                <a:uFillTx/>
                <a:latin typeface="微软雅黑" panose="020B0503020204020204" charset="-122"/>
                <a:ea typeface="微软雅黑" panose="020B0503020204020204" charset="-122"/>
                <a:cs typeface="+mj-cs"/>
              </a:rPr>
              <a:t>康复技术</a:t>
            </a:r>
            <a:endParaRPr kumimoji="0" lang="en-US" altLang="zh-CN" b="1" i="0" kern="0" baseline="0" noProof="0" dirty="0">
              <a:ln>
                <a:noFill/>
              </a:ln>
              <a:solidFill>
                <a:schemeClr val="bg1"/>
              </a:solidFill>
              <a:effectLst/>
              <a:uLnTx/>
              <a:uFillTx/>
              <a:latin typeface="微软雅黑" panose="020B0503020204020204" charset="-122"/>
              <a:ea typeface="微软雅黑" panose="020B0503020204020204" charset="-122"/>
              <a:cs typeface="+mj-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ransition spd="slow">
    <p:cover dir="d"/>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3"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2167255" y="615950"/>
            <a:ext cx="476250" cy="763270"/>
          </a:xfrm>
          <a:prstGeom prst="rect">
            <a:avLst/>
          </a:prstGeom>
          <a:noFill/>
          <a:ln w="9525">
            <a:noFill/>
          </a:ln>
        </p:spPr>
      </p:pic>
      <p:sp>
        <p:nvSpPr>
          <p:cNvPr id="10244" name="Rectangle 2"/>
          <p:cNvSpPr txBox="1"/>
          <p:nvPr/>
        </p:nvSpPr>
        <p:spPr>
          <a:xfrm>
            <a:off x="90805" y="952500"/>
            <a:ext cx="1975485" cy="10477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任务一   物理治疗</a:t>
            </a:r>
            <a:endParaRPr lang="zh-CN" altLang="en-US" sz="3600" dirty="0">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2722880" y="855345"/>
            <a:ext cx="4207510" cy="916305"/>
          </a:xfrm>
          <a:prstGeom prst="rect">
            <a:avLst/>
          </a:prstGeom>
          <a:noFill/>
        </p:spPr>
        <p:txBody>
          <a:bodyPr wrap="square" rtlCol="0" anchor="t">
            <a:noAutofit/>
          </a:bodyPr>
          <a:lstStyle/>
          <a:p>
            <a:r>
              <a:rPr lang="zh-CN" altLang="en-US" sz="2600" b="1" kern="0" noProof="0" dirty="0">
                <a:ln>
                  <a:noFill/>
                </a:ln>
                <a:solidFill>
                  <a:srgbClr val="2E75B6"/>
                </a:solidFill>
                <a:effectLst/>
                <a:uLnTx/>
                <a:uFillTx/>
                <a:latin typeface="黑体" panose="02010609060101010101" charset="-122"/>
                <a:ea typeface="黑体" panose="02010609060101010101" charset="-122"/>
                <a:sym typeface="+mn-ea"/>
              </a:rPr>
              <a:t>案例导入</a:t>
            </a:r>
            <a:endParaRPr lang="zh-CN" altLang="en-US" sz="2600" b="1" kern="0" noProof="0" dirty="0">
              <a:ln>
                <a:noFill/>
              </a:ln>
              <a:solidFill>
                <a:srgbClr val="2E75B6"/>
              </a:solidFill>
              <a:effectLst/>
              <a:uLnTx/>
              <a:uFillTx/>
              <a:latin typeface="黑体" panose="02010609060101010101" charset="-122"/>
              <a:ea typeface="黑体" panose="02010609060101010101" charset="-122"/>
              <a:sym typeface="+mn-ea"/>
            </a:endParaRPr>
          </a:p>
        </p:txBody>
      </p:sp>
      <p:sp>
        <p:nvSpPr>
          <p:cNvPr id="3" name="Rectangle 220"/>
          <p:cNvSpPr>
            <a:spLocks noChangeArrowheads="1"/>
          </p:cNvSpPr>
          <p:nvPr/>
        </p:nvSpPr>
        <p:spPr bwMode="auto">
          <a:xfrm>
            <a:off x="2442528" y="1441450"/>
            <a:ext cx="2206625" cy="69850"/>
          </a:xfrm>
          <a:prstGeom prst="rect">
            <a:avLst/>
          </a:prstGeom>
          <a:solidFill>
            <a:schemeClr val="accent1"/>
          </a:solidFill>
          <a:ln w="9525">
            <a:solidFill>
              <a:schemeClr val="accent5">
                <a:lumMod val="75000"/>
              </a:schemeClr>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4" name="文本框 3"/>
          <p:cNvSpPr txBox="1"/>
          <p:nvPr/>
        </p:nvSpPr>
        <p:spPr>
          <a:xfrm>
            <a:off x="1939290" y="1771650"/>
            <a:ext cx="8729980" cy="4611370"/>
          </a:xfrm>
          <a:prstGeom prst="rect">
            <a:avLst/>
          </a:prstGeom>
          <a:noFill/>
        </p:spPr>
        <p:txBody>
          <a:bodyPr wrap="square" rtlCol="0" anchor="t">
            <a:noAutofit/>
          </a:bodyPr>
          <a:lstStyle/>
          <a:p>
            <a:pPr marL="0" marR="0" lvl="0" indent="0" algn="just"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lang="en-US" altLang="zh-CN" sz="2400" noProof="0" dirty="0">
                <a:ln>
                  <a:noFill/>
                </a:ln>
                <a:solidFill>
                  <a:srgbClr val="00000E"/>
                </a:solidFill>
                <a:effectLst/>
                <a:uLnTx/>
                <a:uFillTx/>
                <a:latin typeface="微软雅黑" panose="020B0503020204020204" charset="-122"/>
                <a:ea typeface="微软雅黑" panose="020B0503020204020204" charset="-122"/>
                <a:sym typeface="+mn-ea"/>
              </a:rPr>
              <a:t>  </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患者，女性，</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43</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岁；因 “颈痛</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1</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月”入院；现病史：患者</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1</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月前起出现右颈痛，呈间歇性发作，长</a:t>
            </a:r>
            <a:r>
              <a:rPr lang="zh-CN" altLang="en-US" sz="2600" noProof="0" dirty="0">
                <a:ln>
                  <a:noFill/>
                </a:ln>
                <a:solidFill>
                  <a:srgbClr val="00000E"/>
                </a:solidFill>
                <a:effectLst/>
                <a:uLnTx/>
                <a:uFillTx/>
                <a:latin typeface="微软雅黑" panose="020B0503020204020204" charset="-122"/>
                <a:ea typeface="微软雅黑" panose="020B0503020204020204" charset="-122"/>
                <a:sym typeface="+mn-ea"/>
              </a:rPr>
              <a:t>时间</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低头伏案工作</a:t>
            </a:r>
            <a:r>
              <a:rPr lang="zh-CN" altLang="en-US" sz="2600" noProof="0" dirty="0">
                <a:ln>
                  <a:noFill/>
                </a:ln>
                <a:solidFill>
                  <a:srgbClr val="00000E"/>
                </a:solidFill>
                <a:effectLst/>
                <a:uLnTx/>
                <a:uFillTx/>
                <a:latin typeface="微软雅黑" panose="020B0503020204020204" charset="-122"/>
                <a:ea typeface="微软雅黑" panose="020B0503020204020204" charset="-122"/>
                <a:sym typeface="+mn-ea"/>
              </a:rPr>
              <a:t>时</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加剧，休息后缓解，无明显颈椎关节</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ROM</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受限。曾就诊于某医院行颈椎</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x-ray</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检查提示“颈椎反弓”，今日患者来我院康复门诊进一步治疗。</a:t>
            </a:r>
            <a:endParaRPr kumimoji="0" lang="zh-CN" altLang="zh-CN" sz="2600" b="0" i="0" baseline="0" noProof="0" dirty="0">
              <a:ln>
                <a:noFill/>
              </a:ln>
              <a:solidFill>
                <a:srgbClr val="00000E"/>
              </a:solidFill>
              <a:effectLst/>
              <a:uLnTx/>
              <a:uFillTx/>
              <a:latin typeface="微软雅黑" panose="020B0503020204020204" charset="-122"/>
              <a:ea typeface="微软雅黑" panose="020B0503020204020204"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      </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查体：神志清楚，含胸驼背，颈椎</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5</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棘突压痛（</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a:t>
            </a:r>
            <a:r>
              <a:rPr lang="en-US" altLang="zh-CN" sz="2600" noProof="0" dirty="0" err="1">
                <a:ln>
                  <a:noFill/>
                </a:ln>
                <a:solidFill>
                  <a:srgbClr val="00000E"/>
                </a:solidFill>
                <a:effectLst/>
                <a:uLnTx/>
                <a:uFillTx/>
                <a:latin typeface="微软雅黑" panose="020B0503020204020204" charset="-122"/>
                <a:ea typeface="微软雅黑" panose="020B0503020204020204" charset="-122"/>
                <a:sym typeface="+mn-ea"/>
              </a:rPr>
              <a:t>VAS6</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-7</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分，上斜方肌和胸锁乳突肌紧张度增高，颈椎椎间孔挤压试验（</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），旋颈试验（</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），颈椎各关节活动度轻度受限，四肢肌力及肌张力皆正常，二便正常，</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Babinski</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征阴性，</a:t>
            </a:r>
            <a:r>
              <a:rPr lang="en-US" altLang="zh-CN" sz="2600" noProof="0" dirty="0">
                <a:ln>
                  <a:noFill/>
                </a:ln>
                <a:solidFill>
                  <a:srgbClr val="00000E"/>
                </a:solidFill>
                <a:effectLst/>
                <a:uLnTx/>
                <a:uFillTx/>
                <a:latin typeface="微软雅黑" panose="020B0503020204020204" charset="-122"/>
                <a:ea typeface="微软雅黑" panose="020B0503020204020204" charset="-122"/>
                <a:sym typeface="+mn-ea"/>
              </a:rPr>
              <a:t>Hoffmann</a:t>
            </a:r>
            <a:r>
              <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rPr>
              <a:t>征阴性 。</a:t>
            </a:r>
            <a:endParaRPr lang="zh-CN" altLang="zh-CN" sz="2600" noProof="0" dirty="0">
              <a:ln>
                <a:noFill/>
              </a:ln>
              <a:solidFill>
                <a:srgbClr val="00000E"/>
              </a:solidFill>
              <a:effectLst/>
              <a:uLnTx/>
              <a:uFillTx/>
              <a:latin typeface="微软雅黑" panose="020B0503020204020204" charset="-122"/>
              <a:ea typeface="微软雅黑" panose="020B0503020204020204" charset="-122"/>
              <a:sym typeface="+mn-ea"/>
            </a:endParaRPr>
          </a:p>
        </p:txBody>
      </p:sp>
      <p:sp>
        <p:nvSpPr>
          <p:cNvPr id="5" name="文本框 4"/>
          <p:cNvSpPr txBox="1"/>
          <p:nvPr/>
        </p:nvSpPr>
        <p:spPr>
          <a:xfrm>
            <a:off x="4185920" y="96520"/>
            <a:ext cx="6673215" cy="1084580"/>
          </a:xfrm>
          <a:prstGeom prst="rect">
            <a:avLst/>
          </a:prstGeom>
          <a:noFill/>
        </p:spPr>
        <p:txBody>
          <a:bodyPr wrap="square" rtlCol="0" anchor="t">
            <a:noAutofit/>
          </a:bodyPr>
          <a:lstStyle/>
          <a:p>
            <a:r>
              <a:rPr lang="zh-CN" altLang="en-US" sz="3600" b="1" dirty="0">
                <a:solidFill>
                  <a:schemeClr val="tx1"/>
                </a:solidFill>
                <a:uFillTx/>
                <a:latin typeface="微软雅黑" panose="020B0503020204020204" charset="-122"/>
                <a:ea typeface="微软雅黑" panose="020B0503020204020204" charset="-122"/>
                <a:sym typeface="+mn-ea"/>
              </a:rPr>
              <a:t>任务一   物理治疗</a:t>
            </a:r>
            <a:endParaRPr lang="zh-CN" altLang="en-US" sz="3600" b="1" dirty="0">
              <a:solidFill>
                <a:schemeClr val="tx1"/>
              </a:solidFill>
              <a:uFillTx/>
              <a:latin typeface="微软雅黑" panose="020B0503020204020204" charset="-122"/>
              <a:ea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4"/>
          <p:cNvGrpSpPr/>
          <p:nvPr/>
        </p:nvGrpSpPr>
        <p:grpSpPr bwMode="auto">
          <a:xfrm>
            <a:off x="2555081" y="2238211"/>
            <a:ext cx="7081838" cy="2940050"/>
            <a:chOff x="1019175" y="2499519"/>
            <a:chExt cx="7081838" cy="2940050"/>
          </a:xfrm>
          <a:solidFill>
            <a:srgbClr val="CCECFF"/>
          </a:solidFill>
        </p:grpSpPr>
        <p:sp>
          <p:nvSpPr>
            <p:cNvPr id="16" name="AutoShape 3"/>
            <p:cNvSpPr>
              <a:spLocks noChangeArrowheads="1"/>
            </p:cNvSpPr>
            <p:nvPr/>
          </p:nvSpPr>
          <p:spPr bwMode="auto">
            <a:xfrm>
              <a:off x="1019175" y="2499519"/>
              <a:ext cx="7081838" cy="2940050"/>
            </a:xfrm>
            <a:prstGeom prst="cloudCallout">
              <a:avLst>
                <a:gd name="adj1" fmla="val -33352"/>
                <a:gd name="adj2" fmla="val 63745"/>
              </a:avLst>
            </a:prstGeom>
            <a:grpFill/>
            <a:ln w="9525">
              <a:solidFill>
                <a:sysClr val="window" lastClr="FFFFFF"/>
              </a:solidFill>
              <a:round/>
            </a:ln>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rPr>
                <a:t>      </a:t>
              </a:r>
              <a:endParaRPr kumimoji="0" lang="zh-CN" altLang="en-US" sz="20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17" name="Text Box 6"/>
            <p:cNvSpPr txBox="1">
              <a:spLocks noChangeArrowheads="1"/>
            </p:cNvSpPr>
            <p:nvPr/>
          </p:nvSpPr>
          <p:spPr bwMode="auto">
            <a:xfrm>
              <a:off x="1823790" y="2826212"/>
              <a:ext cx="5976620" cy="2030095"/>
            </a:xfrm>
            <a:prstGeom prst="rect">
              <a:avLst/>
            </a:prstGeom>
            <a:noFill/>
            <a:ln w="9525">
              <a:noFill/>
              <a:miter lim="800000"/>
            </a:ln>
          </p:spPr>
          <p:txBody>
            <a:bodyPr>
              <a:spAutoFit/>
            </a:bodyPr>
            <a:lstStyle/>
            <a:p>
              <a:pPr marL="0" marR="0" lvl="0" indent="50419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28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rPr>
                <a:t>思考：</a:t>
              </a:r>
              <a:endParaRPr kumimoji="0" lang="zh-CN" altLang="en-US" sz="20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Arial" panose="020B0604020202020204" pitchFamily="34" charset="0"/>
                <a:ea typeface="+mn-ea"/>
                <a:cs typeface="+mn-cs"/>
                <a:sym typeface="+mn-ea"/>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00000E"/>
                  </a:solidFill>
                  <a:effectLst/>
                  <a:uLnTx/>
                  <a:uFillTx/>
                  <a:latin typeface="Arial" panose="020B0604020202020204" pitchFamily="34" charset="0"/>
                  <a:ea typeface="+mn-ea"/>
                  <a:cs typeface="+mn-cs"/>
                </a:rPr>
                <a:t>1.</a:t>
              </a:r>
              <a:r>
                <a:rPr kumimoji="0" lang="zh-CN" altLang="zh-CN" sz="2800" b="0" i="0" u="none" strike="noStrike" kern="1200" cap="none" spc="0" normalizeH="0" baseline="0" noProof="0" dirty="0">
                  <a:ln>
                    <a:noFill/>
                  </a:ln>
                  <a:solidFill>
                    <a:srgbClr val="00000E"/>
                  </a:solidFill>
                  <a:effectLst/>
                  <a:uLnTx/>
                  <a:uFillTx/>
                  <a:latin typeface="Arial" panose="020B0604020202020204" pitchFamily="34" charset="0"/>
                  <a:ea typeface="+mn-ea"/>
                  <a:cs typeface="+mn-cs"/>
                </a:rPr>
                <a:t>导致患者疼痛的原因是什么？</a:t>
              </a:r>
              <a:endParaRPr kumimoji="0" lang="zh-CN" altLang="zh-CN" sz="2800" b="0" i="0" u="none" strike="noStrike" kern="1200" cap="none" spc="0" normalizeH="0" baseline="0" noProof="0" dirty="0">
                <a:ln>
                  <a:noFill/>
                </a:ln>
                <a:solidFill>
                  <a:srgbClr val="00000E"/>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00000E"/>
                  </a:solidFill>
                  <a:effectLst/>
                  <a:uLnTx/>
                  <a:uFillTx/>
                  <a:latin typeface="Arial" panose="020B0604020202020204" pitchFamily="34" charset="0"/>
                  <a:ea typeface="+mn-ea"/>
                  <a:cs typeface="+mn-cs"/>
                </a:rPr>
                <a:t>2.</a:t>
              </a:r>
              <a:r>
                <a:rPr kumimoji="0" lang="zh-CN" altLang="zh-CN" sz="2800" b="0" i="0" u="none" strike="noStrike" kern="1200" cap="none" spc="0" normalizeH="0" baseline="0" noProof="0" dirty="0">
                  <a:ln>
                    <a:noFill/>
                  </a:ln>
                  <a:solidFill>
                    <a:srgbClr val="00000E"/>
                  </a:solidFill>
                  <a:effectLst/>
                  <a:uLnTx/>
                  <a:uFillTx/>
                  <a:latin typeface="Arial" panose="020B0604020202020204" pitchFamily="34" charset="0"/>
                  <a:ea typeface="+mn-ea"/>
                  <a:cs typeface="+mn-cs"/>
                </a:rPr>
                <a:t>请为本患者制定物理治疗方案？</a:t>
              </a:r>
              <a:endParaRPr kumimoji="0" lang="zh-CN" altLang="zh-CN" sz="2800" b="0" i="0" u="none" strike="noStrike" kern="1200" cap="none" spc="0" normalizeH="0" baseline="0" noProof="0" dirty="0">
                <a:ln>
                  <a:noFill/>
                </a:ln>
                <a:solidFill>
                  <a:srgbClr val="00000E"/>
                </a:solidFill>
                <a:effectLst/>
                <a:uLnTx/>
                <a:uFillTx/>
                <a:latin typeface="Arial" panose="020B0604020202020204" pitchFamily="34" charset="0"/>
                <a:ea typeface="+mn-ea"/>
                <a:cs typeface="+mn-cs"/>
              </a:endParaRPr>
            </a:p>
          </p:txBody>
        </p:sp>
      </p:grpSp>
      <p:sp>
        <p:nvSpPr>
          <p:cNvPr id="11267" name="Rectangle 2"/>
          <p:cNvSpPr txBox="1"/>
          <p:nvPr/>
        </p:nvSpPr>
        <p:spPr>
          <a:xfrm>
            <a:off x="1367155" y="-130810"/>
            <a:ext cx="8664575" cy="115824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r>
              <a:rPr lang="zh-CN" altLang="en-US" sz="3600" dirty="0">
                <a:solidFill>
                  <a:schemeClr val="tx1"/>
                </a:solidFill>
                <a:uFillTx/>
                <a:latin typeface="微软雅黑" panose="020B0503020204020204" charset="-122"/>
                <a:ea typeface="微软雅黑" panose="020B0503020204020204" charset="-122"/>
              </a:rPr>
              <a:t>任务一   物理治疗</a:t>
            </a:r>
            <a:endParaRPr lang="zh-CN" altLang="en-US" sz="3600" dirty="0">
              <a:solidFill>
                <a:schemeClr val="tx1"/>
              </a:solidFill>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91" name="图片 1" descr="www_tuweimei_comComp_19352606_pXQZLPuKIXDl7OUb06TIm9yXppA9dEdI.jpg"/>
          <p:cNvPicPr>
            <a:picLocks noGrp="1" noChangeAspect="1"/>
          </p:cNvPicPr>
          <p:nvPr/>
        </p:nvPicPr>
        <p:blipFill>
          <a:blip r:embed="rId1">
            <a:clrChange>
              <a:clrFrom>
                <a:srgbClr val="FDFDFD"/>
              </a:clrFrom>
              <a:clrTo>
                <a:srgbClr val="FDFDFD">
                  <a:alpha val="0"/>
                </a:srgbClr>
              </a:clrTo>
            </a:clrChange>
          </a:blip>
          <a:stretch>
            <a:fillRect/>
          </a:stretch>
        </p:blipFill>
        <p:spPr>
          <a:xfrm>
            <a:off x="1819910" y="605155"/>
            <a:ext cx="793115" cy="1423035"/>
          </a:xfrm>
          <a:prstGeom prst="rect">
            <a:avLst/>
          </a:prstGeom>
          <a:noFill/>
          <a:ln w="9525">
            <a:noFill/>
          </a:ln>
        </p:spPr>
      </p:pic>
      <p:sp>
        <p:nvSpPr>
          <p:cNvPr id="12292" name="Rectangle 2"/>
          <p:cNvSpPr txBox="1"/>
          <p:nvPr/>
        </p:nvSpPr>
        <p:spPr>
          <a:xfrm>
            <a:off x="1366838" y="219075"/>
            <a:ext cx="8664575" cy="946150"/>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ClrTx/>
              <a:buNone/>
            </a:pPr>
            <a:r>
              <a:rPr lang="zh-CN" altLang="en-US" sz="3600" dirty="0">
                <a:solidFill>
                  <a:schemeClr val="bg1"/>
                </a:solidFill>
                <a:latin typeface="微软雅黑" panose="020B0503020204020204" charset="-122"/>
                <a:ea typeface="微软雅黑" panose="020B0503020204020204" charset="-122"/>
              </a:rPr>
              <a:t> </a:t>
            </a:r>
            <a:endParaRPr lang="zh-CN" altLang="en-US" sz="3600" dirty="0">
              <a:solidFill>
                <a:schemeClr val="bg1"/>
              </a:solidFill>
              <a:latin typeface="微软雅黑" panose="020B0503020204020204" charset="-122"/>
              <a:ea typeface="微软雅黑" panose="020B0503020204020204" charset="-122"/>
            </a:endParaRPr>
          </a:p>
        </p:txBody>
      </p:sp>
      <p:sp>
        <p:nvSpPr>
          <p:cNvPr id="12293" name="Rectangle 2"/>
          <p:cNvSpPr txBox="1"/>
          <p:nvPr/>
        </p:nvSpPr>
        <p:spPr>
          <a:xfrm>
            <a:off x="3622040" y="122555"/>
            <a:ext cx="6832600" cy="582295"/>
          </a:xfrm>
          <a:prstGeom prst="rect">
            <a:avLst/>
          </a:prstGeom>
          <a:noFill/>
          <a:ln w="9525">
            <a:noFill/>
          </a:ln>
        </p:spPr>
        <p:txBody>
          <a:bodyPr anchor="ctr" anchorCtr="0"/>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ClrTx/>
              <a:buNone/>
            </a:pPr>
            <a:r>
              <a:rPr lang="zh-CN" altLang="en-US" sz="3600" dirty="0">
                <a:solidFill>
                  <a:schemeClr val="tx1"/>
                </a:solidFill>
                <a:latin typeface="微软雅黑" panose="020B0503020204020204" charset="-122"/>
                <a:ea typeface="微软雅黑" panose="020B0503020204020204" charset="-122"/>
                <a:sym typeface="+mn-ea"/>
              </a:rPr>
              <a:t>任</a:t>
            </a:r>
            <a:r>
              <a:rPr lang="zh-CN" altLang="en-US" sz="3600" dirty="0">
                <a:solidFill>
                  <a:schemeClr val="tx1"/>
                </a:solidFill>
                <a:uFillTx/>
                <a:latin typeface="微软雅黑" panose="020B0503020204020204" charset="-122"/>
                <a:ea typeface="微软雅黑" panose="020B0503020204020204" charset="-122"/>
                <a:sym typeface="+mn-ea"/>
              </a:rPr>
              <a:t>务一   物理治疗</a:t>
            </a:r>
            <a:endParaRPr lang="zh-CN" altLang="en-US" sz="3600" dirty="0">
              <a:solidFill>
                <a:schemeClr val="tx1"/>
              </a:solidFill>
              <a:uFillTx/>
              <a:latin typeface="微软雅黑" panose="020B0503020204020204" charset="-122"/>
              <a:ea typeface="微软雅黑" panose="020B0503020204020204" charset="-122"/>
              <a:sym typeface="+mn-ea"/>
            </a:endParaRPr>
          </a:p>
        </p:txBody>
      </p:sp>
      <p:sp>
        <p:nvSpPr>
          <p:cNvPr id="2" name="Rectangle 220"/>
          <p:cNvSpPr>
            <a:spLocks noChangeArrowheads="1"/>
          </p:cNvSpPr>
          <p:nvPr/>
        </p:nvSpPr>
        <p:spPr bwMode="auto">
          <a:xfrm>
            <a:off x="2097405" y="1958657"/>
            <a:ext cx="2206625" cy="69850"/>
          </a:xfrm>
          <a:prstGeom prst="rect">
            <a:avLst/>
          </a:prstGeom>
          <a:solidFill>
            <a:schemeClr val="accent1"/>
          </a:solidFill>
          <a:ln w="9525">
            <a:solidFill>
              <a:srgbClr val="7FD13B"/>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marL="0" marR="0" lvl="0" indent="0" algn="l" defTabSz="914400" rtl="0" eaLnBrk="1" fontAlgn="auto" latinLnBrk="1" hangingPunct="1">
              <a:lnSpc>
                <a:spcPct val="100000"/>
              </a:lnSpc>
              <a:spcBef>
                <a:spcPct val="0"/>
              </a:spcBef>
              <a:spcAft>
                <a:spcPts val="0"/>
              </a:spcAft>
              <a:buClrTx/>
              <a:buSzTx/>
              <a:buFontTx/>
              <a:buNone/>
              <a:defRPr/>
            </a:pPr>
            <a:endParaRPr kumimoji="0" lang="ko-KR" altLang="en-US" sz="1800" b="1" i="0" u="none" strike="noStrike" kern="0" cap="none" spc="0" normalizeH="0" baseline="0" noProof="0">
              <a:ln>
                <a:noFill/>
              </a:ln>
              <a:solidFill>
                <a:srgbClr val="000000"/>
              </a:solidFill>
              <a:effectLst/>
              <a:uLnTx/>
              <a:uFillTx/>
              <a:latin typeface="Gulim" panose="020B0600000101010101" pitchFamily="34" charset="-127"/>
              <a:ea typeface="Gulim" panose="020B0600000101010101" pitchFamily="34" charset="-127"/>
              <a:cs typeface="+mn-cs"/>
            </a:endParaRPr>
          </a:p>
        </p:txBody>
      </p:sp>
      <p:sp>
        <p:nvSpPr>
          <p:cNvPr id="4" name="文本框 3"/>
          <p:cNvSpPr txBox="1"/>
          <p:nvPr/>
        </p:nvSpPr>
        <p:spPr>
          <a:xfrm>
            <a:off x="2551430" y="1290320"/>
            <a:ext cx="6508115" cy="837565"/>
          </a:xfrm>
          <a:prstGeom prst="rect">
            <a:avLst/>
          </a:prstGeom>
          <a:noFill/>
        </p:spPr>
        <p:txBody>
          <a:bodyPr wrap="square" rtlCol="0" anchor="t">
            <a:noAutofit/>
          </a:bodyPr>
          <a:lstStyle/>
          <a:p>
            <a:r>
              <a:rPr lang="zh-CN" altLang="en-US" sz="3400" b="1" kern="0" noProof="0" dirty="0">
                <a:ln>
                  <a:noFill/>
                </a:ln>
                <a:solidFill>
                  <a:srgbClr val="2E75B6"/>
                </a:solidFill>
                <a:effectLst/>
                <a:uLnTx/>
                <a:uFillTx/>
                <a:latin typeface="黑体" panose="02010609060101010101" charset="-122"/>
                <a:ea typeface="黑体" panose="02010609060101010101" charset="-122"/>
                <a:sym typeface="+mn-ea"/>
              </a:rPr>
              <a:t>概念</a:t>
            </a:r>
            <a:endParaRPr lang="zh-CN" altLang="en-US" sz="3400" b="1" kern="0" noProof="0" dirty="0">
              <a:ln>
                <a:noFill/>
              </a:ln>
              <a:solidFill>
                <a:srgbClr val="2E75B6"/>
              </a:solidFill>
              <a:effectLst/>
              <a:uLnTx/>
              <a:uFillTx/>
              <a:latin typeface="黑体" panose="02010609060101010101" charset="-122"/>
              <a:ea typeface="黑体" panose="02010609060101010101" charset="-122"/>
              <a:sym typeface="+mn-ea"/>
            </a:endParaRPr>
          </a:p>
        </p:txBody>
      </p:sp>
      <p:sp>
        <p:nvSpPr>
          <p:cNvPr id="5" name="文本框 4"/>
          <p:cNvSpPr txBox="1"/>
          <p:nvPr/>
        </p:nvSpPr>
        <p:spPr>
          <a:xfrm>
            <a:off x="2044700" y="2216150"/>
            <a:ext cx="8489950" cy="4019550"/>
          </a:xfrm>
          <a:prstGeom prst="rect">
            <a:avLst/>
          </a:prstGeom>
          <a:noFill/>
          <a:ln w="28575" cmpd="thickThin">
            <a:solidFill>
              <a:schemeClr val="accent1">
                <a:shade val="50000"/>
              </a:schemeClr>
            </a:solidFill>
            <a:prstDash val="sysDot"/>
          </a:ln>
        </p:spPr>
        <p:txBody>
          <a:bodyPr wrap="square" rtlCol="0" anchor="t">
            <a:noAutofit/>
          </a:bodyPr>
          <a:lstStyle/>
          <a:p>
            <a:r>
              <a:rPr sz="2600" kern="0" noProof="0" dirty="0" err="1">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物理治疗（</a:t>
            </a:r>
            <a:r>
              <a:rPr lang="en-US" sz="2600" kern="0" noProof="0" dirty="0" err="1">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p</a:t>
            </a:r>
            <a:r>
              <a:rPr sz="2600" kern="0" noProof="0" dirty="0" err="1">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hysical</a:t>
            </a:r>
            <a:r>
              <a:rPr sz="26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rPr>
              <a:t> therapy)  利用声、光、电、磁、力、冷、热等各种物理因素，通过手法或者训练，针对人体局部或全身性的功能障碍或病变，采用非侵入性、非药物性的治疗来恢复身体原有的生理功能达到预防或改善患者功能障碍，提高生活质量的康复手段。物理治疗可以分为两大类，一类是以功能训练和手法治疗为主要手段，又称为运动治疗或运动疗法；另一类是以各种物理因子（声、光、冷、热、电、磁、水等）为主要手段，又称为理疗或者物理因子疗法</a:t>
            </a:r>
            <a:endParaRPr lang="zh-CN" altLang="en-US" sz="2600" kern="0" noProof="0" dirty="0">
              <a:ln>
                <a:noFill/>
              </a:ln>
              <a:solidFill>
                <a:prstClr val="black"/>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329.5,&quot;left&quot;:401.4204724409449,&quot;top&quot;:119.05,&quot;width&quot;:466.62496062992125}"/>
</p:tagLst>
</file>

<file path=ppt/tags/tag11.xml><?xml version="1.0" encoding="utf-8"?>
<p:tagLst xmlns:p="http://schemas.openxmlformats.org/presentationml/2006/main">
  <p:tag name="KSO_WM_DIAGRAM_VIRTUALLY_FRAME" val="{&quot;height&quot;:329.5,&quot;left&quot;:401.4204724409449,&quot;top&quot;:119.05,&quot;width&quot;:466.62496062992125}"/>
</p:tagLst>
</file>

<file path=ppt/tags/tag12.xml><?xml version="1.0" encoding="utf-8"?>
<p:tagLst xmlns:p="http://schemas.openxmlformats.org/presentationml/2006/main">
  <p:tag name="KSO_WM_DIAGRAM_VIRTUALLY_FRAME" val="{&quot;height&quot;:329.5,&quot;left&quot;:401.4204724409449,&quot;top&quot;:119.05,&quot;width&quot;:466.62496062992125}"/>
</p:tagLst>
</file>

<file path=ppt/tags/tag13.xml><?xml version="1.0" encoding="utf-8"?>
<p:tagLst xmlns:p="http://schemas.openxmlformats.org/presentationml/2006/main">
  <p:tag name="KSO_WM_DIAGRAM_VIRTUALLY_FRAME" val="{&quot;height&quot;:329.5,&quot;left&quot;:401.4204724409449,&quot;top&quot;:119.05,&quot;width&quot;:466.62496062992125}"/>
</p:tagLst>
</file>

<file path=ppt/tags/tag14.xml><?xml version="1.0" encoding="utf-8"?>
<p:tagLst xmlns:p="http://schemas.openxmlformats.org/presentationml/2006/main">
  <p:tag name="KSO_WM_DIAGRAM_VIRTUALLY_FRAME" val="{&quot;height&quot;:329.5,&quot;left&quot;:401.4204724409449,&quot;top&quot;:119.05,&quot;width&quot;:466.62496062992125}"/>
</p:tagLst>
</file>

<file path=ppt/tags/tag15.xml><?xml version="1.0" encoding="utf-8"?>
<p:tagLst xmlns:p="http://schemas.openxmlformats.org/presentationml/2006/main">
  <p:tag name="KSO_WM_DIAGRAM_VIRTUALLY_FRAME" val="{&quot;height&quot;:329.5,&quot;left&quot;:401.4204724409449,&quot;top&quot;:119.05,&quot;width&quot;:466.62496062992125}"/>
</p:tagLst>
</file>

<file path=ppt/tags/tag16.xml><?xml version="1.0" encoding="utf-8"?>
<p:tagLst xmlns:p="http://schemas.openxmlformats.org/presentationml/2006/main">
  <p:tag name="KSO_WM_DIAGRAM_VIRTUALLY_FRAME" val="{&quot;height&quot;:329.5,&quot;left&quot;:401.4204724409449,&quot;top&quot;:119.05,&quot;width&quot;:466.62496062992125}"/>
</p:tagLst>
</file>

<file path=ppt/tags/tag17.xml><?xml version="1.0" encoding="utf-8"?>
<p:tagLst xmlns:p="http://schemas.openxmlformats.org/presentationml/2006/main">
  <p:tag name="KSO_WM_DIAGRAM_VIRTUALLY_FRAME" val="{&quot;height&quot;:329.5,&quot;left&quot;:401.4204724409449,&quot;top&quot;:119.05,&quot;width&quot;:466.62496062992125}"/>
</p:tagLst>
</file>

<file path=ppt/tags/tag18.xml><?xml version="1.0" encoding="utf-8"?>
<p:tagLst xmlns:p="http://schemas.openxmlformats.org/presentationml/2006/main">
  <p:tag name="KSO_WM_DIAGRAM_VIRTUALLY_FRAME" val="{&quot;height&quot;:329.5,&quot;left&quot;:401.4204724409449,&quot;top&quot;:119.05,&quot;width&quot;:466.62496062992125}"/>
</p:tagLst>
</file>

<file path=ppt/tags/tag19.xml><?xml version="1.0" encoding="utf-8"?>
<p:tagLst xmlns:p="http://schemas.openxmlformats.org/presentationml/2006/main">
  <p:tag name="TABLE_ENDDRAG_ORIGIN_RECT" val="771*423"/>
  <p:tag name="TABLE_ENDDRAG_RECT" val="103*81*771*42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commondata" val="eyJoZGlkIjoiZWZhYzY1ZjEwYzE0MTgzYzYwNzAzNDFlNTliNGYwMzgifQ=="/>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xml><?xml version="1.0" encoding="utf-8"?>
<p:tagLst xmlns:p="http://schemas.openxmlformats.org/presentationml/2006/main">
  <p:tag name="KSO_WM_DIAGRAM_VIRTUALLY_FRAME" val="{&quot;height&quot;:329.5,&quot;left&quot;:401.4204724409449,&quot;top&quot;:119.05,&quot;width&quot;:466.62496062992125}"/>
</p:tagLst>
</file>

<file path=ppt/tags/tag5.xml><?xml version="1.0" encoding="utf-8"?>
<p:tagLst xmlns:p="http://schemas.openxmlformats.org/presentationml/2006/main">
  <p:tag name="KSO_WM_DIAGRAM_VIRTUALLY_FRAME" val="{&quot;height&quot;:329.5,&quot;left&quot;:401.4204724409449,&quot;top&quot;:119.05,&quot;width&quot;:466.62496062992125}"/>
</p:tagLst>
</file>

<file path=ppt/tags/tag6.xml><?xml version="1.0" encoding="utf-8"?>
<p:tagLst xmlns:p="http://schemas.openxmlformats.org/presentationml/2006/main">
  <p:tag name="KSO_WM_DIAGRAM_VIRTUALLY_FRAME" val="{&quot;height&quot;:329.5,&quot;left&quot;:401.4204724409449,&quot;top&quot;:119.05,&quot;width&quot;:466.62496062992125}"/>
</p:tagLst>
</file>

<file path=ppt/tags/tag7.xml><?xml version="1.0" encoding="utf-8"?>
<p:tagLst xmlns:p="http://schemas.openxmlformats.org/presentationml/2006/main">
  <p:tag name="KSO_WM_DIAGRAM_VIRTUALLY_FRAME" val="{&quot;height&quot;:329.5,&quot;left&quot;:401.4204724409449,&quot;top&quot;:119.05,&quot;width&quot;:466.62496062992125}"/>
</p:tagLst>
</file>

<file path=ppt/tags/tag8.xml><?xml version="1.0" encoding="utf-8"?>
<p:tagLst xmlns:p="http://schemas.openxmlformats.org/presentationml/2006/main">
  <p:tag name="KSO_WM_DIAGRAM_VIRTUALLY_FRAME" val="{&quot;height&quot;:329.5,&quot;left&quot;:401.4204724409449,&quot;top&quot;:119.05,&quot;width&quot;:466.62496062992125}"/>
</p:tagLst>
</file>

<file path=ppt/tags/tag9.xml><?xml version="1.0" encoding="utf-8"?>
<p:tagLst xmlns:p="http://schemas.openxmlformats.org/presentationml/2006/main">
  <p:tag name="KSO_WM_DIAGRAM_VIRTUALLY_FRAME" val="{&quot;height&quot;:329.5,&quot;left&quot;:401.4204724409449,&quot;top&quot;:119.05,&quot;width&quot;:466.624960629921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9312</Words>
  <Application>WPS 演示</Application>
  <PresentationFormat>宽屏</PresentationFormat>
  <Paragraphs>646</Paragraphs>
  <Slides>66</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66</vt:i4>
      </vt:variant>
    </vt:vector>
  </HeadingPairs>
  <TitlesOfParts>
    <vt:vector size="84" baseType="lpstr">
      <vt:lpstr>Arial</vt:lpstr>
      <vt:lpstr>宋体</vt:lpstr>
      <vt:lpstr>Wingdings</vt:lpstr>
      <vt:lpstr>黑体</vt:lpstr>
      <vt:lpstr>微软雅黑</vt:lpstr>
      <vt:lpstr>Verdana</vt:lpstr>
      <vt:lpstr>华文细黑</vt:lpstr>
      <vt:lpstr>字魂70号-灵悦黑体</vt:lpstr>
      <vt:lpstr>Calibri</vt:lpstr>
      <vt:lpstr>Calibri</vt:lpstr>
      <vt:lpstr>幼圆</vt:lpstr>
      <vt:lpstr>Gulim</vt:lpstr>
      <vt:lpstr>Arial Unicode MS</vt:lpstr>
      <vt:lpstr>华文中宋</vt:lpstr>
      <vt:lpstr>Times New Roman</vt:lpstr>
      <vt:lpstr>楷体_GB2312</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物理治疗内容</vt:lpstr>
      <vt:lpstr>物理治疗适应症</vt:lpstr>
      <vt:lpstr>PowerPoint 演示文稿</vt:lpstr>
      <vt:lpstr>运动治疗技术-关节活动范围训练</vt:lpstr>
      <vt:lpstr>   任务一   物理治疗</vt:lpstr>
      <vt:lpstr>PowerPoint 演示文稿</vt:lpstr>
      <vt:lpstr>PowerPoint 演示文稿</vt:lpstr>
      <vt:lpstr>运动治疗技术-平衡训练</vt:lpstr>
      <vt:lpstr>运动治疗技术-协调训练</vt:lpstr>
      <vt:lpstr>运动治疗技术-神经肌肉易化技术</vt:lpstr>
      <vt:lpstr>三、物理因子疗法</vt:lpstr>
      <vt:lpstr>神经肌肉电刺激和功能性电刺激</vt:lpstr>
      <vt:lpstr>膈神经刺激仪和膀胱控制治疗仪</vt:lpstr>
      <vt:lpstr>经皮电神经刺激</vt:lpstr>
      <vt:lpstr>PowerPoint 演示文稿</vt:lpstr>
      <vt:lpstr>   任务一   物理治疗</vt:lpstr>
      <vt:lpstr>PowerPoint 演示文稿</vt:lpstr>
      <vt:lpstr>任务二  作业治疗</vt:lpstr>
      <vt:lpstr>任务二  作业治疗</vt:lpstr>
      <vt:lpstr>任务二  作业治疗</vt:lpstr>
      <vt:lpstr>作业治疗的分类</vt:lpstr>
      <vt:lpstr>作业治疗的分类</vt:lpstr>
      <vt:lpstr>作业治疗对象</vt:lpstr>
      <vt:lpstr>作业治疗的适应症和禁忌证</vt:lpstr>
      <vt:lpstr>作业治疗的适应症和禁忌证</vt:lpstr>
      <vt:lpstr>作业治疗师的职责和作用</vt:lpstr>
      <vt:lpstr>作业疗法目的</vt:lpstr>
      <vt:lpstr>作业疗法特点</vt:lpstr>
      <vt:lpstr>作业疗法功能评定</vt:lpstr>
      <vt:lpstr>作业活动内容</vt:lpstr>
      <vt:lpstr>作业活动层次</vt:lpstr>
      <vt:lpstr>作业疗法治疗原则</vt:lpstr>
      <vt:lpstr>作业治疗技术</vt:lpstr>
      <vt:lpstr>作业活动的分析</vt:lpstr>
      <vt:lpstr>PowerPoint 演示文稿</vt:lpstr>
      <vt:lpstr>任务三  言语治疗</vt:lpstr>
      <vt:lpstr>任务三  言语治疗</vt:lpstr>
      <vt:lpstr>任务三  言语治疗</vt:lpstr>
      <vt:lpstr>言语障碍分类</vt:lpstr>
      <vt:lpstr>任务三  言语治疗</vt:lpstr>
      <vt:lpstr>PowerPoint 演示文稿</vt:lpstr>
      <vt:lpstr>    任务四 传统康复技术</vt:lpstr>
      <vt:lpstr>任务四 传统康复技术</vt:lpstr>
      <vt:lpstr>    任务四 传统康复技术</vt:lpstr>
      <vt:lpstr>    任务四 传统康复技术</vt:lpstr>
      <vt:lpstr>中医独特理论——经络与腧穴</vt:lpstr>
      <vt:lpstr>中药常识</vt:lpstr>
      <vt:lpstr>PowerPoint 演示文稿</vt:lpstr>
      <vt:lpstr>常用中药（动物类及名贵药材)</vt:lpstr>
      <vt:lpstr>传统康复技术</vt:lpstr>
      <vt:lpstr>    任务四 传统康复技术</vt:lpstr>
      <vt:lpstr>   中国传统康复技术在康复医学中的地位  </vt:lpstr>
      <vt:lpstr>二.音乐疗法</vt:lpstr>
      <vt:lpstr>音乐疗法的作用原理</vt:lpstr>
      <vt:lpstr>音乐体感振动治疗的原理</vt:lpstr>
      <vt:lpstr>托马提斯的三定律</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WPS_1751534095</cp:lastModifiedBy>
  <cp:revision>268</cp:revision>
  <dcterms:created xsi:type="dcterms:W3CDTF">2019-11-11T13:37:00Z</dcterms:created>
  <dcterms:modified xsi:type="dcterms:W3CDTF">2025-10-22T06:12:21Z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64B9DF691CDF4744BB1886130DA18B3C_13</vt:lpwstr>
  </property>
</Properties>
</file>